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theme/theme9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theme/theme13.xml" ContentType="application/vnd.openxmlformats-officedocument.theme+xml"/>
  <Override PartName="/ppt/slideLayouts/slideLayout62.xml" ContentType="application/vnd.openxmlformats-officedocument.presentationml.slideLayout+xml"/>
  <Override PartName="/ppt/theme/theme14.xml" ContentType="application/vnd.openxmlformats-officedocument.theme+xml"/>
  <Override PartName="/ppt/slideLayouts/slideLayout63.xml" ContentType="application/vnd.openxmlformats-officedocument.presentationml.slideLayout+xml"/>
  <Override PartName="/ppt/theme/theme15.xml" ContentType="application/vnd.openxmlformats-officedocument.theme+xml"/>
  <Override PartName="/ppt/slideLayouts/slideLayout64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3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notesSlides/notesSlide31.xml" ContentType="application/vnd.openxmlformats-officedocument.presentationml.notesSlide+xml"/>
  <Override PartName="/ppt/tags/tag15.xml" ContentType="application/vnd.openxmlformats-officedocument.presentationml.tags+xml"/>
  <Override PartName="/ppt/notesSlides/notesSlide32.xml" ContentType="application/vnd.openxmlformats-officedocument.presentationml.notesSlide+xml"/>
  <Override PartName="/ppt/tags/tag16.xml" ContentType="application/vnd.openxmlformats-officedocument.presentationml.tags+xml"/>
  <Override PartName="/ppt/notesSlides/notesSlide33.xml" ContentType="application/vnd.openxmlformats-officedocument.presentationml.notesSlide+xml"/>
  <Override PartName="/ppt/tags/tag17.xml" ContentType="application/vnd.openxmlformats-officedocument.presentationml.tags+xml"/>
  <Override PartName="/ppt/notesSlides/notesSlide34.xml" ContentType="application/vnd.openxmlformats-officedocument.presentationml.notesSlide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19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58" r:id="rId2"/>
    <p:sldMasterId id="2147483888" r:id="rId3"/>
    <p:sldMasterId id="2147483819" r:id="rId4"/>
    <p:sldMasterId id="2147483713" r:id="rId5"/>
    <p:sldMasterId id="2147483755" r:id="rId6"/>
    <p:sldMasterId id="2147483717" r:id="rId7"/>
    <p:sldMasterId id="2147483772" r:id="rId8"/>
    <p:sldMasterId id="2147483774" r:id="rId9"/>
    <p:sldMasterId id="2147483776" r:id="rId10"/>
    <p:sldMasterId id="2147483778" r:id="rId11"/>
    <p:sldMasterId id="2147483909" r:id="rId12"/>
    <p:sldMasterId id="2147483911" r:id="rId13"/>
    <p:sldMasterId id="2147483913" r:id="rId14"/>
    <p:sldMasterId id="2147483915" r:id="rId15"/>
    <p:sldMasterId id="2147483722" r:id="rId16"/>
  </p:sldMasterIdLst>
  <p:notesMasterIdLst>
    <p:notesMasterId r:id="rId79"/>
  </p:notesMasterIdLst>
  <p:sldIdLst>
    <p:sldId id="487" r:id="rId17"/>
    <p:sldId id="1080" r:id="rId18"/>
    <p:sldId id="1073" r:id="rId19"/>
    <p:sldId id="1625" r:id="rId20"/>
    <p:sldId id="1850" r:id="rId21"/>
    <p:sldId id="538" r:id="rId22"/>
    <p:sldId id="1311" r:id="rId23"/>
    <p:sldId id="1626" r:id="rId24"/>
    <p:sldId id="1627" r:id="rId25"/>
    <p:sldId id="1321" r:id="rId26"/>
    <p:sldId id="1628" r:id="rId27"/>
    <p:sldId id="1240" r:id="rId28"/>
    <p:sldId id="1776" r:id="rId29"/>
    <p:sldId id="1777" r:id="rId30"/>
    <p:sldId id="1851" r:id="rId31"/>
    <p:sldId id="1778" r:id="rId32"/>
    <p:sldId id="1852" r:id="rId33"/>
    <p:sldId id="1808" r:id="rId34"/>
    <p:sldId id="1853" r:id="rId35"/>
    <p:sldId id="1839" r:id="rId36"/>
    <p:sldId id="1501" r:id="rId37"/>
    <p:sldId id="1652" r:id="rId38"/>
    <p:sldId id="1805" r:id="rId39"/>
    <p:sldId id="1804" r:id="rId40"/>
    <p:sldId id="554" r:id="rId41"/>
    <p:sldId id="1823" r:id="rId42"/>
    <p:sldId id="606" r:id="rId43"/>
    <p:sldId id="1771" r:id="rId44"/>
    <p:sldId id="1285" r:id="rId45"/>
    <p:sldId id="1841" r:id="rId46"/>
    <p:sldId id="1854" r:id="rId47"/>
    <p:sldId id="1072" r:id="rId48"/>
    <p:sldId id="1814" r:id="rId49"/>
    <p:sldId id="1856" r:id="rId50"/>
    <p:sldId id="1855" r:id="rId51"/>
    <p:sldId id="1811" r:id="rId52"/>
    <p:sldId id="1813" r:id="rId53"/>
    <p:sldId id="1812" r:id="rId54"/>
    <p:sldId id="1848" r:id="rId55"/>
    <p:sldId id="1809" r:id="rId56"/>
    <p:sldId id="1849" r:id="rId57"/>
    <p:sldId id="1190" r:id="rId58"/>
    <p:sldId id="1847" r:id="rId59"/>
    <p:sldId id="1815" r:id="rId60"/>
    <p:sldId id="1817" r:id="rId61"/>
    <p:sldId id="1818" r:id="rId62"/>
    <p:sldId id="1842" r:id="rId63"/>
    <p:sldId id="1822" r:id="rId64"/>
    <p:sldId id="1821" r:id="rId65"/>
    <p:sldId id="1820" r:id="rId66"/>
    <p:sldId id="1843" r:id="rId67"/>
    <p:sldId id="1837" r:id="rId68"/>
    <p:sldId id="1838" r:id="rId69"/>
    <p:sldId id="1834" r:id="rId70"/>
    <p:sldId id="1835" r:id="rId71"/>
    <p:sldId id="789" r:id="rId72"/>
    <p:sldId id="1832" r:id="rId73"/>
    <p:sldId id="1844" r:id="rId74"/>
    <p:sldId id="1318" r:id="rId75"/>
    <p:sldId id="1819" r:id="rId76"/>
    <p:sldId id="1845" r:id="rId77"/>
    <p:sldId id="535" r:id="rId78"/>
  </p:sldIdLst>
  <p:sldSz cx="9144000" cy="5143500" type="screen16x9"/>
  <p:notesSz cx="6858000" cy="1704975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EE31D3D7-92EC-0B48-A9AA-75D26393809C}">
          <p14:sldIdLst>
            <p14:sldId id="487"/>
            <p14:sldId id="1080"/>
            <p14:sldId id="1073"/>
            <p14:sldId id="1625"/>
            <p14:sldId id="1850"/>
            <p14:sldId id="538"/>
            <p14:sldId id="1311"/>
            <p14:sldId id="1626"/>
            <p14:sldId id="1627"/>
            <p14:sldId id="1321"/>
            <p14:sldId id="1628"/>
            <p14:sldId id="1240"/>
            <p14:sldId id="1776"/>
            <p14:sldId id="1777"/>
            <p14:sldId id="1851"/>
            <p14:sldId id="1778"/>
            <p14:sldId id="1852"/>
            <p14:sldId id="1808"/>
            <p14:sldId id="1853"/>
            <p14:sldId id="1839"/>
            <p14:sldId id="1501"/>
            <p14:sldId id="1652"/>
            <p14:sldId id="1805"/>
            <p14:sldId id="1804"/>
            <p14:sldId id="554"/>
            <p14:sldId id="1823"/>
            <p14:sldId id="606"/>
            <p14:sldId id="1771"/>
            <p14:sldId id="1285"/>
            <p14:sldId id="1841"/>
            <p14:sldId id="1854"/>
            <p14:sldId id="1072"/>
            <p14:sldId id="1814"/>
            <p14:sldId id="1856"/>
            <p14:sldId id="1855"/>
            <p14:sldId id="1811"/>
            <p14:sldId id="1813"/>
            <p14:sldId id="1812"/>
            <p14:sldId id="1848"/>
            <p14:sldId id="1809"/>
            <p14:sldId id="1849"/>
            <p14:sldId id="1190"/>
            <p14:sldId id="1847"/>
            <p14:sldId id="1815"/>
            <p14:sldId id="1817"/>
            <p14:sldId id="1818"/>
            <p14:sldId id="1842"/>
            <p14:sldId id="1822"/>
            <p14:sldId id="1821"/>
            <p14:sldId id="1820"/>
            <p14:sldId id="1843"/>
            <p14:sldId id="1837"/>
            <p14:sldId id="1838"/>
            <p14:sldId id="1834"/>
            <p14:sldId id="1835"/>
            <p14:sldId id="789"/>
            <p14:sldId id="1832"/>
            <p14:sldId id="1844"/>
            <p14:sldId id="1318"/>
            <p14:sldId id="1819"/>
            <p14:sldId id="1845"/>
          </p14:sldIdLst>
        </p14:section>
        <p14:section name="Avslut" id="{8C4CF93F-6C17-BC4C-B465-D460F40C4950}">
          <p14:sldIdLst>
            <p14:sldId id="5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B1"/>
    <a:srgbClr val="CDEDFA"/>
    <a:srgbClr val="F9E1ED"/>
    <a:srgbClr val="ED7B01"/>
    <a:srgbClr val="FFCE00"/>
    <a:srgbClr val="0432FF"/>
    <a:srgbClr val="0C9ED6"/>
    <a:srgbClr val="E75F9C"/>
    <a:srgbClr val="76B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59AF86-58DC-ADC0-7684-814862A0EB0F}" v="69" dt="2020-10-27T14:33:37.9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llanmörkt format 4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llanmörkt format 4 - Dekorfär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0"/>
    <p:restoredTop sz="94694"/>
  </p:normalViewPr>
  <p:slideViewPr>
    <p:cSldViewPr snapToGrid="0">
      <p:cViewPr varScale="1">
        <p:scale>
          <a:sx n="133" d="100"/>
          <a:sy n="133" d="100"/>
        </p:scale>
        <p:origin x="192" y="6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microsoft.com/office/2015/10/relationships/revisionInfo" Target="revisionInfo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theme" Target="theme/theme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7487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4020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1618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aseline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A0F92-43A0-2947-ACF5-01735E15A11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3676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1081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85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927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55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2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162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649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0061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761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8900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0510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82378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0609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955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188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BF98B-29C3-4108-921E-A9C211BFF0D8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486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55350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0643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19908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6652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6202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62689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7556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42678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6101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85413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2756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53498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70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89078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05914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39278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64780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1536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7729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3860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00461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44204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00077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56834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56595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84303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54459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97977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35135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6191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4894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3920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91568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00044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926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56766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073364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62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9807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7072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0279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6606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99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928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55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065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2733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2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369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7884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616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7909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1654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7323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07104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7A2C9-1D91-417B-BDBF-72E130875603}" type="datetimeFigureOut"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2020-12-21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2DE42-A030-4B50-9382-C1984C739629}" type="slidenum">
              <a:rPr kumimoji="0" lang="sv-SE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26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407904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913340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40289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0371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591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76297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1295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2040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1054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675111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36000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7896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4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6" y="4197602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0655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815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28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92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410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256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6873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761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9273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947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7234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2864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header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16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493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987824" y="1419622"/>
            <a:ext cx="2016224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/>
              <a:t>GLÖM INTE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987824" y="1851670"/>
            <a:ext cx="3600400" cy="172819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lang="en-US" sz="36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84313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2555776" y="771550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2555776" y="1059582"/>
            <a:ext cx="2520280" cy="1080120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39952" y="3003798"/>
            <a:ext cx="2520280" cy="115212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4139952" y="2715766"/>
            <a:ext cx="1584176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34566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775568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734972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50775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553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2157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326182" y="476745"/>
            <a:ext cx="6698624" cy="4495019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r>
              <a:rPr lang="en-US" sz="3900"/>
              <a:t>“Lorem ipsum dolor sit </a:t>
            </a:r>
            <a:r>
              <a:rPr lang="en-US" sz="3900" err="1"/>
              <a:t>amet</a:t>
            </a:r>
            <a:r>
              <a:rPr lang="en-US" sz="3900"/>
              <a:t>, </a:t>
            </a:r>
            <a:r>
              <a:rPr lang="en-US" sz="3900" err="1"/>
              <a:t>consectetur</a:t>
            </a:r>
            <a:r>
              <a:rPr lang="en-US" sz="3900"/>
              <a:t> </a:t>
            </a:r>
            <a:r>
              <a:rPr lang="en-US" sz="3900" err="1"/>
              <a:t>adipiscing</a:t>
            </a:r>
            <a:r>
              <a:rPr lang="en-US" sz="3900"/>
              <a:t> </a:t>
            </a:r>
            <a:r>
              <a:rPr lang="en-US" sz="3900" err="1"/>
              <a:t>elitestibulum</a:t>
            </a:r>
            <a:r>
              <a:rPr lang="en-US" sz="3900"/>
              <a:t> </a:t>
            </a:r>
            <a:r>
              <a:rPr lang="en-US" sz="3900" err="1"/>
              <a:t>aliquet</a:t>
            </a:r>
            <a:r>
              <a:rPr lang="en-US" sz="390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601193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115616" y="627534"/>
            <a:ext cx="7134250" cy="3672408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r>
              <a:rPr lang="en-US" sz="3200"/>
              <a:t>“Lorem ipsum dolor sit </a:t>
            </a:r>
            <a:r>
              <a:rPr lang="en-US" sz="3200" err="1"/>
              <a:t>amet</a:t>
            </a:r>
            <a:r>
              <a:rPr lang="en-US" sz="3200"/>
              <a:t>, </a:t>
            </a:r>
            <a:r>
              <a:rPr lang="en-US" sz="3200" err="1"/>
              <a:t>consectetur</a:t>
            </a:r>
            <a:r>
              <a:rPr lang="en-US" sz="3200"/>
              <a:t> </a:t>
            </a:r>
            <a:r>
              <a:rPr lang="en-US" sz="3200" err="1"/>
              <a:t>adipiscing</a:t>
            </a:r>
            <a:r>
              <a:rPr lang="en-US" sz="3200"/>
              <a:t> </a:t>
            </a:r>
            <a:r>
              <a:rPr lang="en-US" sz="3200" err="1"/>
              <a:t>elit</a:t>
            </a:r>
            <a:r>
              <a:rPr lang="en-US" sz="3200"/>
              <a:t>. Lorem ipsum dolor sit </a:t>
            </a:r>
            <a:r>
              <a:rPr lang="en-US" sz="3200" err="1"/>
              <a:t>amet</a:t>
            </a:r>
            <a:r>
              <a:rPr lang="en-US" sz="320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6097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r>
              <a:rPr lang="en-US" sz="3200"/>
              <a:t>“Lorem ipsum dolor sit </a:t>
            </a:r>
            <a:r>
              <a:rPr lang="en-US" sz="3200" err="1"/>
              <a:t>amet</a:t>
            </a:r>
            <a:r>
              <a:rPr lang="en-US" sz="3200"/>
              <a:t>, </a:t>
            </a:r>
            <a:r>
              <a:rPr lang="en-US" sz="3200" err="1"/>
              <a:t>consectetur</a:t>
            </a:r>
            <a:r>
              <a:rPr lang="en-US" sz="3200"/>
              <a:t> </a:t>
            </a:r>
            <a:r>
              <a:rPr lang="en-US" sz="3200" err="1"/>
              <a:t>adipiscing</a:t>
            </a:r>
            <a:r>
              <a:rPr lang="en-US" sz="3200"/>
              <a:t> </a:t>
            </a:r>
            <a:r>
              <a:rPr lang="en-US" sz="3200" err="1"/>
              <a:t>elit</a:t>
            </a:r>
            <a:r>
              <a:rPr lang="en-US" sz="3200"/>
              <a:t>. Vestibulum </a:t>
            </a:r>
            <a:r>
              <a:rPr lang="en-US" sz="3200" err="1"/>
              <a:t>aliquet</a:t>
            </a:r>
            <a:r>
              <a:rPr lang="en-US" sz="3200"/>
              <a:t> </a:t>
            </a:r>
            <a:r>
              <a:rPr lang="en-US" sz="3200" err="1"/>
              <a:t>consequat</a:t>
            </a:r>
            <a:r>
              <a:rPr lang="en-US" sz="3200"/>
              <a:t> dolor </a:t>
            </a:r>
            <a:r>
              <a:rPr lang="en-US" sz="3200" err="1"/>
              <a:t>ut</a:t>
            </a:r>
            <a:r>
              <a:rPr lang="en-US" sz="3200"/>
              <a:t> </a:t>
            </a:r>
            <a:r>
              <a:rPr lang="en-US" sz="3200" err="1"/>
              <a:t>mattis</a:t>
            </a:r>
            <a:r>
              <a:rPr lang="en-US" sz="3200"/>
              <a:t>.“</a:t>
            </a:r>
          </a:p>
        </p:txBody>
      </p:sp>
    </p:spTree>
    <p:extLst>
      <p:ext uri="{BB962C8B-B14F-4D97-AF65-F5344CB8AC3E}">
        <p14:creationId xmlns:p14="http://schemas.microsoft.com/office/powerpoint/2010/main" val="32915891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627534"/>
            <a:ext cx="7185992" cy="3932204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r>
              <a:rPr lang="en-US" sz="3900"/>
              <a:t>“Lorem ipsum dolor sit </a:t>
            </a:r>
            <a:r>
              <a:rPr lang="en-US" sz="3900" err="1"/>
              <a:t>amet</a:t>
            </a:r>
            <a:r>
              <a:rPr lang="en-US" sz="3900"/>
              <a:t>, </a:t>
            </a:r>
            <a:r>
              <a:rPr lang="en-US" sz="3900" err="1"/>
              <a:t>consectetur</a:t>
            </a:r>
            <a:r>
              <a:rPr lang="en-US" sz="3900"/>
              <a:t> </a:t>
            </a:r>
            <a:r>
              <a:rPr lang="en-US" sz="3900" err="1"/>
              <a:t>adipiscing</a:t>
            </a:r>
            <a:r>
              <a:rPr lang="en-US" sz="3900"/>
              <a:t> </a:t>
            </a:r>
            <a:r>
              <a:rPr lang="en-US" sz="3900" err="1"/>
              <a:t>elit</a:t>
            </a:r>
            <a:r>
              <a:rPr lang="en-US" sz="3900"/>
              <a:t> </a:t>
            </a:r>
            <a:r>
              <a:rPr lang="en-US" sz="3900" err="1"/>
              <a:t>vestibu</a:t>
            </a:r>
            <a:r>
              <a:rPr lang="en-US" sz="390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98590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  <a:p>
            <a:pPr lvl="0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5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9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60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61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62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3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image" Target="../media/image2.wmf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image" Target="../media/image4.w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.wmf"/><Relationship Id="rId4" Type="http://schemas.openxmlformats.org/officeDocument/2006/relationships/image" Target="../media/image6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wmf"/><Relationship Id="rId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.wmf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941" r:id="rId2"/>
    <p:sldLayoutId id="2147483945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4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48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9884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9857"/>
            <a:ext cx="9144000" cy="51435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048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D735949-F77E-C040-B818-5B7F7121B4D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06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0" y="4570639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991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60" r:id="rId2"/>
    <p:sldLayoutId id="2147483761" r:id="rId3"/>
    <p:sldLayoutId id="2147483762" r:id="rId4"/>
    <p:sldLayoutId id="2147483763" r:id="rId5"/>
    <p:sldLayoutId id="2147483770" r:id="rId6"/>
    <p:sldLayoutId id="2147483764" r:id="rId7"/>
    <p:sldLayoutId id="2147483765" r:id="rId8"/>
    <p:sldLayoutId id="2147483766" r:id="rId9"/>
    <p:sldLayoutId id="2147483768" r:id="rId10"/>
    <p:sldLayoutId id="2147483781" r:id="rId11"/>
    <p:sldLayoutId id="2147483783" r:id="rId12"/>
    <p:sldLayoutId id="2147483784" r:id="rId13"/>
    <p:sldLayoutId id="2147483786" r:id="rId14"/>
    <p:sldLayoutId id="2147483785" r:id="rId15"/>
    <p:sldLayoutId id="2147483790" r:id="rId16"/>
    <p:sldLayoutId id="2147483791" r:id="rId17"/>
    <p:sldLayoutId id="2147483789" r:id="rId18"/>
    <p:sldLayoutId id="2147483924" r:id="rId19"/>
    <p:sldLayoutId id="2147483930" r:id="rId20"/>
    <p:sldLayoutId id="2147483932" r:id="rId21"/>
    <p:sldLayoutId id="2147483935" r:id="rId22"/>
    <p:sldLayoutId id="2147483938" r:id="rId23"/>
    <p:sldLayoutId id="2147483942" r:id="rId24"/>
    <p:sldLayoutId id="2147483943" r:id="rId25"/>
    <p:sldLayoutId id="2147483944" r:id="rId26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615D36DB-13B6-914F-AF56-5A9AD3A334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146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05"/>
            <a:ext cx="9144000" cy="51549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75" b="16780"/>
          <a:stretch/>
        </p:blipFill>
        <p:spPr>
          <a:xfrm>
            <a:off x="8292089" y="4306443"/>
            <a:ext cx="851911" cy="837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2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DF3495-ED79-E045-AF10-4839D0D7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726" b="19693"/>
          <a:stretch/>
        </p:blipFill>
        <p:spPr>
          <a:xfrm>
            <a:off x="8270411" y="4302484"/>
            <a:ext cx="873589" cy="8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668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2020-12-21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7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0.xml"/><Relationship Id="rId5" Type="http://schemas.openxmlformats.org/officeDocument/2006/relationships/image" Target="../media/image19.jpe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1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b.se/sv_/Hitta-statistik/Artiklar/Okade-behov-av-anpassningar-i-arbetslivet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4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saja.andersson@funka.com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Relationship Id="rId5" Type="http://schemas.openxmlformats.org/officeDocument/2006/relationships/hyperlink" Target="mailto:joachim.henstad@funka.com" TargetMode="External"/><Relationship Id="rId4" Type="http://schemas.openxmlformats.org/officeDocument/2006/relationships/hyperlink" Target="mailto:kristian.simonsen@funka.com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F1C6D0B1-1A61-424B-8478-F069525DC79E}"/>
              </a:ext>
            </a:extLst>
          </p:cNvPr>
          <p:cNvSpPr txBox="1"/>
          <p:nvPr/>
        </p:nvSpPr>
        <p:spPr>
          <a:xfrm>
            <a:off x="682026" y="3773347"/>
            <a:ext cx="7633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Forskningsprosjekt – hvordan kan man ivareta universell utforming i 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dirty="0">
                <a:solidFill>
                  <a:schemeClr val="bg1"/>
                </a:solidFill>
              </a:rPr>
              <a:t>Smarte Byer prosjekt</a:t>
            </a:r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C29FC4E7-2728-0E48-800B-16449065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26" y="2774459"/>
            <a:ext cx="7779948" cy="1538883"/>
          </a:xfrm>
        </p:spPr>
        <p:txBody>
          <a:bodyPr wrap="square" lIns="0" tIns="0" rIns="0" bIns="0" anchor="t">
            <a:spAutoFit/>
          </a:bodyPr>
          <a:lstStyle/>
          <a:p>
            <a:r>
              <a:rPr lang="sv-SE" dirty="0" err="1"/>
              <a:t>SmarteByer</a:t>
            </a:r>
            <a:r>
              <a:rPr lang="sv-SE" dirty="0"/>
              <a:t> 2.0</a:t>
            </a:r>
            <a:br>
              <a:rPr lang="sv-SE" dirty="0"/>
            </a:br>
            <a:br>
              <a:rPr lang="sv-SE" dirty="0"/>
            </a:b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69424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5"/>
    </mc:Choice>
    <mc:Fallback xmlns="">
      <p:transition spd="slow" advTm="384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25F61-5EC1-584D-B888-DCDAFD30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573174" cy="699404"/>
          </a:xfrm>
        </p:spPr>
        <p:txBody>
          <a:bodyPr/>
          <a:lstStyle/>
          <a:p>
            <a:r>
              <a:rPr lang="sv-SE" dirty="0"/>
              <a:t>Tidsplan</a:t>
            </a:r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9EB3A2EC-7E39-1544-8DDB-3B34BE33D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88133"/>
              </p:ext>
            </p:extLst>
          </p:nvPr>
        </p:nvGraphicFramePr>
        <p:xfrm>
          <a:off x="670241" y="1316126"/>
          <a:ext cx="8105777" cy="4153789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476063">
                  <a:extLst>
                    <a:ext uri="{9D8B030D-6E8A-4147-A177-3AD203B41FA5}">
                      <a16:colId xmlns:a16="http://schemas.microsoft.com/office/drawing/2014/main" val="3320843559"/>
                    </a:ext>
                  </a:extLst>
                </a:gridCol>
                <a:gridCol w="5629714">
                  <a:extLst>
                    <a:ext uri="{9D8B030D-6E8A-4147-A177-3AD203B41FA5}">
                      <a16:colId xmlns:a16="http://schemas.microsoft.com/office/drawing/2014/main" val="3463579398"/>
                    </a:ext>
                  </a:extLst>
                </a:gridCol>
              </a:tblGrid>
              <a:tr h="1213834">
                <a:tc>
                  <a:txBody>
                    <a:bodyPr/>
                    <a:lstStyle/>
                    <a:p>
                      <a:r>
                        <a:rPr lang="sv-SE" b="0"/>
                        <a:t>23. oktober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b="0" err="1"/>
                        <a:t>Introduksjon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til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prosjektet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og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til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tenkt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metodikk</a:t>
                      </a:r>
                      <a:r>
                        <a:rPr lang="sv-SE" b="0"/>
                        <a:t> for </a:t>
                      </a:r>
                      <a:r>
                        <a:rPr lang="sv-SE" b="0" err="1"/>
                        <a:t>tjenestedesign.Vi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viser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til</a:t>
                      </a:r>
                      <a:r>
                        <a:rPr lang="sv-SE" b="0"/>
                        <a:t> utkast </a:t>
                      </a:r>
                      <a:r>
                        <a:rPr lang="sv-SE" b="0" err="1"/>
                        <a:t>og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forslag</a:t>
                      </a:r>
                      <a:r>
                        <a:rPr lang="sv-SE" b="0"/>
                        <a:t> på </a:t>
                      </a:r>
                      <a:r>
                        <a:rPr lang="sv-SE" b="0" err="1"/>
                        <a:t>personas</a:t>
                      </a:r>
                      <a:r>
                        <a:rPr lang="sv-SE" b="0"/>
                        <a:t>.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389948"/>
                  </a:ext>
                </a:extLst>
              </a:tr>
              <a:tr h="1202595">
                <a:tc>
                  <a:txBody>
                    <a:bodyPr/>
                    <a:lstStyle/>
                    <a:p>
                      <a:r>
                        <a:rPr lang="sv-SE" b="0"/>
                        <a:t>4. november</a:t>
                      </a:r>
                    </a:p>
                    <a:p>
                      <a:endParaRPr lang="sv-SE" b="0"/>
                    </a:p>
                    <a:p>
                      <a:endParaRPr lang="sv-SE" b="0"/>
                    </a:p>
                    <a:p>
                      <a:r>
                        <a:rPr lang="sv-SE" b="0"/>
                        <a:t>11.-18. november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b="0" err="1"/>
                        <a:t>Dere</a:t>
                      </a:r>
                      <a:r>
                        <a:rPr lang="sv-SE" b="0"/>
                        <a:t> kommer med </a:t>
                      </a:r>
                      <a:r>
                        <a:rPr lang="sv-SE" b="0" err="1"/>
                        <a:t>innspill</a:t>
                      </a:r>
                      <a:r>
                        <a:rPr lang="sv-SE" b="0"/>
                        <a:t> &amp; </a:t>
                      </a:r>
                      <a:r>
                        <a:rPr lang="sv-SE" b="0" err="1"/>
                        <a:t>synspunkter</a:t>
                      </a:r>
                      <a:r>
                        <a:rPr lang="sv-SE" b="0"/>
                        <a:t> på materialet vårt </a:t>
                      </a:r>
                      <a:r>
                        <a:rPr lang="sv-SE" b="0" err="1"/>
                        <a:t>fra</a:t>
                      </a:r>
                      <a:r>
                        <a:rPr lang="sv-SE" b="0"/>
                        <a:t> denne workshopen</a:t>
                      </a:r>
                    </a:p>
                    <a:p>
                      <a:endParaRPr lang="sv-SE" b="0"/>
                    </a:p>
                    <a:p>
                      <a:r>
                        <a:rPr lang="sv-SE" b="0"/>
                        <a:t>Vi gir </a:t>
                      </a:r>
                      <a:r>
                        <a:rPr lang="sv-SE" b="0" err="1"/>
                        <a:t>forslag</a:t>
                      </a:r>
                      <a:r>
                        <a:rPr lang="sv-SE" b="0"/>
                        <a:t> på </a:t>
                      </a:r>
                      <a:r>
                        <a:rPr lang="sv-SE" b="0" err="1"/>
                        <a:t>personas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utfra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deres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innspill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og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dere</a:t>
                      </a:r>
                      <a:r>
                        <a:rPr lang="sv-SE" b="0"/>
                        <a:t> kommer med </a:t>
                      </a:r>
                      <a:r>
                        <a:rPr lang="sv-SE" b="0" err="1"/>
                        <a:t>tilbakemeldinger</a:t>
                      </a:r>
                      <a:r>
                        <a:rPr lang="sv-SE" b="0"/>
                        <a:t>. </a:t>
                      </a:r>
                    </a:p>
                    <a:p>
                      <a:endParaRPr lang="sv-SE" b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3596788"/>
                  </a:ext>
                </a:extLst>
              </a:tr>
              <a:tr h="1202595">
                <a:tc>
                  <a:txBody>
                    <a:bodyPr/>
                    <a:lstStyle/>
                    <a:p>
                      <a:r>
                        <a:rPr lang="sv-SE" b="0"/>
                        <a:t>Nov/Des, </a:t>
                      </a:r>
                      <a:r>
                        <a:rPr lang="sv-SE" b="0" err="1"/>
                        <a:t>Brukertest</a:t>
                      </a:r>
                      <a:endParaRPr lang="sv-SE" b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sv-SE" b="0" err="1"/>
                        <a:t>Kartlegger</a:t>
                      </a:r>
                      <a:r>
                        <a:rPr lang="sv-SE" b="0"/>
                        <a:t> </a:t>
                      </a:r>
                      <a:r>
                        <a:rPr lang="sv-SE" b="0" err="1"/>
                        <a:t>hvordan</a:t>
                      </a:r>
                      <a:r>
                        <a:rPr lang="sv-SE" b="0"/>
                        <a:t> gitte </a:t>
                      </a:r>
                      <a:r>
                        <a:rPr lang="sv-SE" b="0" err="1"/>
                        <a:t>personas</a:t>
                      </a:r>
                      <a:r>
                        <a:rPr lang="sv-SE" b="0"/>
                        <a:t> kan </a:t>
                      </a:r>
                      <a:r>
                        <a:rPr lang="sv-SE" b="0" err="1"/>
                        <a:t>brukes</a:t>
                      </a:r>
                      <a:r>
                        <a:rPr lang="sv-SE" b="0"/>
                        <a:t> som </a:t>
                      </a:r>
                      <a:r>
                        <a:rPr lang="sv-SE" b="0" err="1"/>
                        <a:t>støtte</a:t>
                      </a:r>
                      <a:r>
                        <a:rPr lang="sv-SE" b="0"/>
                        <a:t> i </a:t>
                      </a:r>
                      <a:r>
                        <a:rPr lang="sv-SE" b="0" err="1"/>
                        <a:t>praksis</a:t>
                      </a:r>
                      <a:r>
                        <a:rPr lang="sv-SE" b="0"/>
                        <a:t>. 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836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3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3"/>
    </mc:Choice>
    <mc:Fallback xmlns="">
      <p:transition spd="slow" advTm="5977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86B3D36-2A78-924D-B12D-EC228AF5F1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 err="1">
                <a:solidFill>
                  <a:srgbClr val="FFF6B1"/>
                </a:solidFill>
              </a:rPr>
              <a:t>Citat</a:t>
            </a:r>
            <a:endParaRPr lang="nb-NO" dirty="0">
              <a:solidFill>
                <a:srgbClr val="FFF6B1"/>
              </a:solidFill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E576B3D-ACBE-124B-82A3-43E570223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sv-SE"/>
              <a:t>En by kan </a:t>
            </a:r>
            <a:r>
              <a:rPr lang="sv-SE" err="1"/>
              <a:t>aldri</a:t>
            </a:r>
            <a:r>
              <a:rPr lang="sv-SE"/>
              <a:t> </a:t>
            </a:r>
            <a:r>
              <a:rPr lang="sv-SE" err="1"/>
              <a:t>være</a:t>
            </a:r>
            <a:r>
              <a:rPr lang="sv-SE"/>
              <a:t> smart </a:t>
            </a:r>
            <a:r>
              <a:rPr lang="sv-SE" err="1"/>
              <a:t>hvis</a:t>
            </a:r>
            <a:r>
              <a:rPr lang="sv-SE"/>
              <a:t> det </a:t>
            </a:r>
            <a:r>
              <a:rPr lang="sv-SE" err="1"/>
              <a:t>ikke</a:t>
            </a:r>
            <a:r>
              <a:rPr lang="sv-SE"/>
              <a:t> </a:t>
            </a:r>
            <a:r>
              <a:rPr lang="sv-SE" err="1"/>
              <a:t>fungerer</a:t>
            </a:r>
            <a:r>
              <a:rPr lang="sv-SE"/>
              <a:t> for </a:t>
            </a:r>
            <a:r>
              <a:rPr lang="sv-SE" err="1"/>
              <a:t>alle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06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336"/>
    </mc:Choice>
    <mc:Fallback xmlns="">
      <p:transition advTm="1633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E9B203-6F11-5D4C-902A-95EE17C6828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nb-NO" dirty="0"/>
              <a:t>Begrepet Universell utforming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7579" y="1792854"/>
            <a:ext cx="9144000" cy="2000548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/>
            <a:r>
              <a:rPr lang="sv-SE" sz="4400"/>
              <a:t>Universell </a:t>
            </a:r>
            <a:r>
              <a:rPr lang="sv-SE" sz="4400" err="1"/>
              <a:t>Utforming</a:t>
            </a:r>
            <a:endParaRPr lang="sv-SE" sz="4400"/>
          </a:p>
          <a:p>
            <a:pPr algn="ctr"/>
            <a:r>
              <a:rPr lang="sv-SE" sz="3600"/>
              <a:t>(</a:t>
            </a:r>
            <a:r>
              <a:rPr lang="sv-SE" sz="3600" err="1"/>
              <a:t>Tilgjengelighet</a:t>
            </a:r>
            <a:r>
              <a:rPr lang="sv-SE" sz="3600"/>
              <a:t>)</a:t>
            </a:r>
          </a:p>
          <a:p>
            <a:pPr algn="ctr"/>
            <a:endParaRPr lang="sv-SE" sz="4400"/>
          </a:p>
        </p:txBody>
      </p:sp>
      <p:sp>
        <p:nvSpPr>
          <p:cNvPr id="12" name="Platshållare för text 9" descr="a11y.">
            <a:extLst>
              <a:ext uri="{FF2B5EF4-FFF2-40B4-BE49-F238E27FC236}">
                <a16:creationId xmlns:a16="http://schemas.microsoft.com/office/drawing/2014/main" id="{3D62FEAF-4FF0-B447-81B6-4E8FC8ED754A}"/>
              </a:ext>
            </a:extLst>
          </p:cNvPr>
          <p:cNvSpPr txBox="1">
            <a:spLocks/>
          </p:cNvSpPr>
          <p:nvPr/>
        </p:nvSpPr>
        <p:spPr>
          <a:xfrm>
            <a:off x="1294339" y="3474771"/>
            <a:ext cx="997545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a11y</a:t>
            </a:r>
          </a:p>
        </p:txBody>
      </p:sp>
      <p:sp>
        <p:nvSpPr>
          <p:cNvPr id="8" name="Platshållare för text 9" descr="Accessibility.&#13;&#10;">
            <a:extLst>
              <a:ext uri="{FF2B5EF4-FFF2-40B4-BE49-F238E27FC236}">
                <a16:creationId xmlns:a16="http://schemas.microsoft.com/office/drawing/2014/main" id="{A12B6960-0F95-2242-851E-DA8DF79EE4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3721" y="1050966"/>
            <a:ext cx="1892474" cy="637261"/>
          </a:xfr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/>
          <a:lstStyle/>
          <a:p>
            <a:r>
              <a:rPr lang="sv-SE" sz="2000" dirty="0" err="1"/>
              <a:t>Accessibility</a:t>
            </a:r>
            <a:endParaRPr lang="sv-SE" sz="2000" dirty="0"/>
          </a:p>
        </p:txBody>
      </p:sp>
      <p:sp>
        <p:nvSpPr>
          <p:cNvPr id="9" name="Platshållare för text 9" descr="Inclusion.">
            <a:extLst>
              <a:ext uri="{FF2B5EF4-FFF2-40B4-BE49-F238E27FC236}">
                <a16:creationId xmlns:a16="http://schemas.microsoft.com/office/drawing/2014/main" id="{26CD5734-F396-784E-8CBE-BAF0D0AE47B1}"/>
              </a:ext>
            </a:extLst>
          </p:cNvPr>
          <p:cNvSpPr txBox="1">
            <a:spLocks/>
          </p:cNvSpPr>
          <p:nvPr/>
        </p:nvSpPr>
        <p:spPr>
          <a:xfrm>
            <a:off x="3593174" y="355796"/>
            <a:ext cx="1468553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 err="1"/>
              <a:t>Inclusion</a:t>
            </a:r>
            <a:endParaRPr lang="sv-SE" sz="2000" dirty="0"/>
          </a:p>
        </p:txBody>
      </p:sp>
      <p:sp>
        <p:nvSpPr>
          <p:cNvPr id="10" name="Platshållare för text 9" descr="Inkluderende design.">
            <a:extLst>
              <a:ext uri="{FF2B5EF4-FFF2-40B4-BE49-F238E27FC236}">
                <a16:creationId xmlns:a16="http://schemas.microsoft.com/office/drawing/2014/main" id="{467BF8F3-FCE2-C941-A91E-F228AB712369}"/>
              </a:ext>
            </a:extLst>
          </p:cNvPr>
          <p:cNvSpPr txBox="1">
            <a:spLocks/>
          </p:cNvSpPr>
          <p:nvPr/>
        </p:nvSpPr>
        <p:spPr>
          <a:xfrm>
            <a:off x="5722963" y="879591"/>
            <a:ext cx="2935371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 err="1"/>
              <a:t>Inkluderende</a:t>
            </a:r>
            <a:r>
              <a:rPr lang="sv-SE" sz="2000" dirty="0"/>
              <a:t> design</a:t>
            </a:r>
          </a:p>
        </p:txBody>
      </p:sp>
      <p:sp>
        <p:nvSpPr>
          <p:cNvPr id="11" name="Platshållare för text 9" descr="Design for alle.">
            <a:extLst>
              <a:ext uri="{FF2B5EF4-FFF2-40B4-BE49-F238E27FC236}">
                <a16:creationId xmlns:a16="http://schemas.microsoft.com/office/drawing/2014/main" id="{88D978E7-871E-3C4B-9DED-91FFDA810EFB}"/>
              </a:ext>
            </a:extLst>
          </p:cNvPr>
          <p:cNvSpPr txBox="1">
            <a:spLocks/>
          </p:cNvSpPr>
          <p:nvPr/>
        </p:nvSpPr>
        <p:spPr>
          <a:xfrm>
            <a:off x="5408403" y="3600404"/>
            <a:ext cx="2138194" cy="63726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/>
              <a:t>Design for </a:t>
            </a:r>
            <a:r>
              <a:rPr lang="sv-SE" sz="2000" dirty="0" err="1"/>
              <a:t>alle</a:t>
            </a:r>
            <a:endParaRPr lang="sv-SE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76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3"/>
    </mc:Choice>
    <mc:Fallback xmlns="">
      <p:transition spd="slow" advTm="2376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2466579D-67F9-1241-975D-9AC76DC6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718" y="1310109"/>
            <a:ext cx="7746697" cy="2523281"/>
          </a:xfrm>
        </p:spPr>
        <p:txBody>
          <a:bodyPr/>
          <a:lstStyle/>
          <a:p>
            <a:r>
              <a:rPr lang="sv-SE" sz="3200" dirty="0" err="1">
                <a:solidFill>
                  <a:schemeClr val="tx1"/>
                </a:solidFill>
              </a:rPr>
              <a:t>Hva</a:t>
            </a:r>
            <a:r>
              <a:rPr lang="sv-SE" sz="3200" baseline="0" dirty="0">
                <a:solidFill>
                  <a:schemeClr val="tx1"/>
                </a:solidFill>
              </a:rPr>
              <a:t> </a:t>
            </a:r>
            <a:r>
              <a:rPr lang="sv-SE" sz="3200" baseline="0" dirty="0" err="1">
                <a:solidFill>
                  <a:schemeClr val="tx1"/>
                </a:solidFill>
              </a:rPr>
              <a:t>betyr</a:t>
            </a:r>
            <a:r>
              <a:rPr lang="sv-SE" sz="3200" baseline="0" dirty="0">
                <a:solidFill>
                  <a:schemeClr val="tx1"/>
                </a:solidFill>
              </a:rPr>
              <a:t> universell </a:t>
            </a:r>
            <a:r>
              <a:rPr lang="sv-SE" sz="3200" baseline="0" dirty="0" err="1">
                <a:solidFill>
                  <a:schemeClr val="tx1"/>
                </a:solidFill>
              </a:rPr>
              <a:t>utforming</a:t>
            </a:r>
            <a:r>
              <a:rPr lang="sv-SE" sz="3200" baseline="0" dirty="0">
                <a:solidFill>
                  <a:schemeClr val="tx1"/>
                </a:solidFill>
              </a:rPr>
              <a:t> av IKT</a:t>
            </a:r>
            <a:br>
              <a:rPr lang="sv-SE" sz="3200" dirty="0">
                <a:solidFill>
                  <a:schemeClr val="accent2"/>
                </a:solidFill>
              </a:rPr>
            </a:br>
            <a:r>
              <a:rPr lang="sv-SE" sz="3200" dirty="0" err="1">
                <a:solidFill>
                  <a:schemeClr val="accent2"/>
                </a:solidFill>
              </a:rPr>
              <a:t>Informasjon</a:t>
            </a:r>
            <a:r>
              <a:rPr lang="sv-SE" sz="3200" dirty="0">
                <a:solidFill>
                  <a:schemeClr val="accent2"/>
                </a:solidFill>
              </a:rPr>
              <a:t> &amp; </a:t>
            </a:r>
            <a:r>
              <a:rPr lang="sv-SE" sz="3200" dirty="0" err="1">
                <a:solidFill>
                  <a:schemeClr val="accent2"/>
                </a:solidFill>
              </a:rPr>
              <a:t>tjenester</a:t>
            </a:r>
            <a:r>
              <a:rPr lang="sv-SE" sz="3200" dirty="0">
                <a:solidFill>
                  <a:schemeClr val="accent2"/>
                </a:solidFill>
              </a:rPr>
              <a:t> </a:t>
            </a:r>
            <a:r>
              <a:rPr lang="sv-SE" sz="3200" dirty="0"/>
              <a:t>skal </a:t>
            </a:r>
            <a:r>
              <a:rPr lang="sv-SE" sz="3200" dirty="0" err="1"/>
              <a:t>kunne</a:t>
            </a:r>
            <a:r>
              <a:rPr lang="sv-SE" sz="3200" dirty="0"/>
              <a:t> </a:t>
            </a:r>
            <a:r>
              <a:rPr lang="sv-SE" sz="3200" dirty="0" err="1"/>
              <a:t>brukes</a:t>
            </a:r>
            <a:r>
              <a:rPr lang="sv-SE" sz="3200" dirty="0"/>
              <a:t> av </a:t>
            </a:r>
            <a:r>
              <a:rPr lang="sv-SE" sz="3200" dirty="0" err="1"/>
              <a:t>alle</a:t>
            </a:r>
            <a:r>
              <a:rPr lang="sv-SE" sz="3200" dirty="0"/>
              <a:t> </a:t>
            </a:r>
            <a:r>
              <a:rPr lang="sv-SE" sz="3200" dirty="0" err="1"/>
              <a:t>mennesker</a:t>
            </a:r>
            <a:r>
              <a:rPr lang="sv-SE" sz="3200" dirty="0"/>
              <a:t> </a:t>
            </a:r>
            <a:r>
              <a:rPr lang="sv-SE" sz="3200" dirty="0" err="1">
                <a:solidFill>
                  <a:schemeClr val="accent4"/>
                </a:solidFill>
              </a:rPr>
              <a:t>uavhengig</a:t>
            </a:r>
            <a:r>
              <a:rPr lang="sv-SE" sz="3200" dirty="0">
                <a:solidFill>
                  <a:schemeClr val="accent4"/>
                </a:solidFill>
              </a:rPr>
              <a:t> av </a:t>
            </a:r>
            <a:r>
              <a:rPr lang="sv-SE" sz="3200" dirty="0" err="1">
                <a:solidFill>
                  <a:schemeClr val="accent4"/>
                </a:solidFill>
              </a:rPr>
              <a:t>evne</a:t>
            </a:r>
            <a:br>
              <a:rPr lang="sv-SE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08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8"/>
    </mc:Choice>
    <mc:Fallback xmlns="">
      <p:transition spd="slow" advTm="1080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920A8C-594D-954B-BE3F-3A58025F35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 err="1">
                <a:solidFill>
                  <a:srgbClr val="F9E1ED"/>
                </a:solidFill>
              </a:rPr>
              <a:t>Tåhåndskranet</a:t>
            </a:r>
            <a:endParaRPr lang="nb-NO" dirty="0">
              <a:solidFill>
                <a:srgbClr val="F9E1ED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B8B907E-7D15-5C41-8EFE-1E780666E4CB}"/>
              </a:ext>
            </a:extLst>
          </p:cNvPr>
          <p:cNvSpPr txBox="1"/>
          <p:nvPr/>
        </p:nvSpPr>
        <p:spPr>
          <a:xfrm>
            <a:off x="3619615" y="3835947"/>
            <a:ext cx="257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Tohåndskran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57D5C72D-755A-C746-A50B-01D785981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5110" y="996277"/>
            <a:ext cx="2808312" cy="2808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" name="Bildobjekt 2" descr="Grafisk illustration av en vannkran med to vridere.">
            <a:extLst>
              <a:ext uri="{FF2B5EF4-FFF2-40B4-BE49-F238E27FC236}">
                <a16:creationId xmlns:a16="http://schemas.microsoft.com/office/drawing/2014/main" id="{8164C170-71E4-6F46-AA83-417B9E6B3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794" y="1644349"/>
            <a:ext cx="1074085" cy="1439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8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4126"/>
    </mc:Choice>
    <mc:Fallback xmlns="">
      <p:transition advTm="4412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1CC7F824-4F05-AA4A-8C46-0FA83BB27F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 err="1">
                <a:solidFill>
                  <a:srgbClr val="F9E1ED"/>
                </a:solidFill>
              </a:rPr>
              <a:t>Enhåndskranet</a:t>
            </a:r>
            <a:endParaRPr lang="nb-NO" dirty="0">
              <a:solidFill>
                <a:srgbClr val="F9E1ED"/>
              </a:solidFill>
            </a:endParaRPr>
          </a:p>
        </p:txBody>
      </p:sp>
      <p:pic>
        <p:nvPicPr>
          <p:cNvPr id="15" name="Bildobjekt 14" descr="Pil til høyre.">
            <a:extLst>
              <a:ext uri="{FF2B5EF4-FFF2-40B4-BE49-F238E27FC236}">
                <a16:creationId xmlns:a16="http://schemas.microsoft.com/office/drawing/2014/main" id="{2F6756CB-8222-DE4D-80B0-301879A3B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53" y="2238464"/>
            <a:ext cx="1408596" cy="410015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8715D42-32BD-9141-9087-CCC273149C25}"/>
              </a:ext>
            </a:extLst>
          </p:cNvPr>
          <p:cNvSpPr txBox="1"/>
          <p:nvPr/>
        </p:nvSpPr>
        <p:spPr>
          <a:xfrm>
            <a:off x="3498425" y="3919410"/>
            <a:ext cx="234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Enhåndskran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A4FA6DC7-746D-F842-873D-7B719678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49360" y="1010345"/>
            <a:ext cx="3089143" cy="2808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" name="Bildobjekt 1" descr="En grafisk illutrasjon på en vannkran med en vridere for kaldt og varmt vann. ">
            <a:extLst>
              <a:ext uri="{FF2B5EF4-FFF2-40B4-BE49-F238E27FC236}">
                <a16:creationId xmlns:a16="http://schemas.microsoft.com/office/drawing/2014/main" id="{CD409889-B96B-4D46-A9D3-27191663A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738" y="1586458"/>
            <a:ext cx="867205" cy="1583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3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004"/>
    </mc:Choice>
    <mc:Fallback xmlns="">
      <p:transition advTm="1900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1BF143-434D-FB47-A901-6F3D70796B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 err="1">
                <a:solidFill>
                  <a:srgbClr val="F9E1ED"/>
                </a:solidFill>
              </a:rPr>
              <a:t>TV:n</a:t>
            </a:r>
            <a:endParaRPr lang="nb-NO" dirty="0">
              <a:solidFill>
                <a:srgbClr val="F9E1ED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B8B907E-7D15-5C41-8EFE-1E780666E4CB}"/>
              </a:ext>
            </a:extLst>
          </p:cNvPr>
          <p:cNvSpPr txBox="1"/>
          <p:nvPr/>
        </p:nvSpPr>
        <p:spPr>
          <a:xfrm>
            <a:off x="3139310" y="3828914"/>
            <a:ext cx="257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TV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57D5C72D-755A-C746-A50B-01D785981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29178" y="989244"/>
            <a:ext cx="2808312" cy="2808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9" name="Bilde 8" descr="Grafisk illutrasjon av en TV.">
            <a:extLst>
              <a:ext uri="{FF2B5EF4-FFF2-40B4-BE49-F238E27FC236}">
                <a16:creationId xmlns:a16="http://schemas.microsoft.com/office/drawing/2014/main" id="{AA5171C0-5C01-B942-BC8B-168A31998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61" y="1565418"/>
            <a:ext cx="2412546" cy="16083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5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055"/>
    </mc:Choice>
    <mc:Fallback xmlns="">
      <p:transition advTm="3405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6C3C5AB-F595-DF4E-883E-356681F5CB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rgbClr val="F9E1ED"/>
                </a:solidFill>
              </a:rPr>
              <a:t>Fjernkontrollen</a:t>
            </a:r>
          </a:p>
        </p:txBody>
      </p:sp>
      <p:pic>
        <p:nvPicPr>
          <p:cNvPr id="15" name="Bildobjekt 14" descr="Pil til høyre.">
            <a:extLst>
              <a:ext uri="{FF2B5EF4-FFF2-40B4-BE49-F238E27FC236}">
                <a16:creationId xmlns:a16="http://schemas.microsoft.com/office/drawing/2014/main" id="{2F6756CB-8222-DE4D-80B0-301879A3B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900" y="2327440"/>
            <a:ext cx="1280542" cy="37274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8715D42-32BD-9141-9087-CCC273149C25}"/>
              </a:ext>
            </a:extLst>
          </p:cNvPr>
          <p:cNvSpPr txBox="1"/>
          <p:nvPr/>
        </p:nvSpPr>
        <p:spPr>
          <a:xfrm>
            <a:off x="3835217" y="3993634"/>
            <a:ext cx="234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Fjernkontroll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A4FA6DC7-746D-F842-873D-7B719678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33108" y="1073650"/>
            <a:ext cx="2808312" cy="2808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3" name="Bilde 12" descr="Grafisk illustration av en fjernkontroll.">
            <a:extLst>
              <a:ext uri="{FF2B5EF4-FFF2-40B4-BE49-F238E27FC236}">
                <a16:creationId xmlns:a16="http://schemas.microsoft.com/office/drawing/2014/main" id="{48A17765-1144-7F4E-97E2-49908AA12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32" y="1691368"/>
            <a:ext cx="835263" cy="181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6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457"/>
    </mc:Choice>
    <mc:Fallback xmlns="">
      <p:transition advTm="1345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E4CFFBD-F118-B049-A87B-3B4B44EEFF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rgbClr val="F9E1ED"/>
                </a:solidFill>
              </a:rPr>
              <a:t>Video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B8B907E-7D15-5C41-8EFE-1E780666E4CB}"/>
              </a:ext>
            </a:extLst>
          </p:cNvPr>
          <p:cNvSpPr txBox="1"/>
          <p:nvPr/>
        </p:nvSpPr>
        <p:spPr>
          <a:xfrm>
            <a:off x="3047870" y="3758575"/>
            <a:ext cx="2574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Video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57D5C72D-755A-C746-A50B-01D785981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7738" y="918905"/>
            <a:ext cx="2808312" cy="2808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Rektangel 1" descr="Grafisk illustration med en sort firkantet rute og en play knapp i midten.">
            <a:extLst>
              <a:ext uri="{FF2B5EF4-FFF2-40B4-BE49-F238E27FC236}">
                <a16:creationId xmlns:a16="http://schemas.microsoft.com/office/drawing/2014/main" id="{099931AA-8708-764A-9764-6B4A061AB5B7}"/>
              </a:ext>
            </a:extLst>
          </p:cNvPr>
          <p:cNvSpPr/>
          <p:nvPr/>
        </p:nvSpPr>
        <p:spPr>
          <a:xfrm>
            <a:off x="3496988" y="1748246"/>
            <a:ext cx="1689811" cy="12216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rekant 2">
            <a:extLst>
              <a:ext uri="{FF2B5EF4-FFF2-40B4-BE49-F238E27FC236}">
                <a16:creationId xmlns:a16="http://schemas.microsoft.com/office/drawing/2014/main" id="{6C201024-9680-064D-BF56-96D259F84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4217924" y="2167511"/>
            <a:ext cx="423289" cy="336499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7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605"/>
    </mc:Choice>
    <mc:Fallback xmlns="">
      <p:transition advTm="1860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69A31AB-6E57-CF4A-B2D0-DE6B962717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rgbClr val="F9E1ED"/>
                </a:solidFill>
              </a:rPr>
              <a:t>Teksting</a:t>
            </a:r>
          </a:p>
        </p:txBody>
      </p:sp>
      <p:pic>
        <p:nvPicPr>
          <p:cNvPr id="15" name="Bildobjekt 14" descr="Pil til høyre.">
            <a:extLst>
              <a:ext uri="{FF2B5EF4-FFF2-40B4-BE49-F238E27FC236}">
                <a16:creationId xmlns:a16="http://schemas.microsoft.com/office/drawing/2014/main" id="{2F6756CB-8222-DE4D-80B0-301879A3B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918" y="2623778"/>
            <a:ext cx="1280542" cy="372740"/>
          </a:xfrm>
          <a:prstGeom prst="rect">
            <a:avLst/>
          </a:prstGeom>
        </p:spPr>
      </p:pic>
      <p:sp>
        <p:nvSpPr>
          <p:cNvPr id="16" name="textruta 3">
            <a:extLst>
              <a:ext uri="{FF2B5EF4-FFF2-40B4-BE49-F238E27FC236}">
                <a16:creationId xmlns:a16="http://schemas.microsoft.com/office/drawing/2014/main" id="{8EFFEE72-AF23-4F42-8B3E-C5594A07ED57}"/>
              </a:ext>
            </a:extLst>
          </p:cNvPr>
          <p:cNvSpPr txBox="1"/>
          <p:nvPr/>
        </p:nvSpPr>
        <p:spPr>
          <a:xfrm>
            <a:off x="3076645" y="465430"/>
            <a:ext cx="3711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/>
              <a:t>50% </a:t>
            </a:r>
            <a:r>
              <a:rPr lang="sv-SE"/>
              <a:t>av videoer som blir avspilt på Youtube spilles av uten lyd.</a:t>
            </a:r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A4FA6DC7-746D-F842-873D-7B719678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29126" y="1369988"/>
            <a:ext cx="2808312" cy="2808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8715D42-32BD-9141-9087-CCC273149C25}"/>
              </a:ext>
            </a:extLst>
          </p:cNvPr>
          <p:cNvSpPr txBox="1"/>
          <p:nvPr/>
        </p:nvSpPr>
        <p:spPr>
          <a:xfrm>
            <a:off x="3640945" y="4209658"/>
            <a:ext cx="1217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err="1"/>
              <a:t>Teksting</a:t>
            </a:r>
            <a:endParaRPr lang="sv-SE"/>
          </a:p>
        </p:txBody>
      </p:sp>
      <p:pic>
        <p:nvPicPr>
          <p:cNvPr id="10" name="Bilde 9" descr="Grafisk illustration med en sort firkantet rute og en tekstboble.">
            <a:extLst>
              <a:ext uri="{FF2B5EF4-FFF2-40B4-BE49-F238E27FC236}">
                <a16:creationId xmlns:a16="http://schemas.microsoft.com/office/drawing/2014/main" id="{32EAA542-0F0A-6F47-AAFE-CE7F510DA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41" y="2127663"/>
            <a:ext cx="1377544" cy="1377544"/>
          </a:xfrm>
          <a:prstGeom prst="rect">
            <a:avLst/>
          </a:prstGeom>
        </p:spPr>
      </p:pic>
      <p:pic>
        <p:nvPicPr>
          <p:cNvPr id="14" name="Bildobjekt 10" descr="Øre med lydbølger.">
            <a:extLst>
              <a:ext uri="{FF2B5EF4-FFF2-40B4-BE49-F238E27FC236}">
                <a16:creationId xmlns:a16="http://schemas.microsoft.com/office/drawing/2014/main" id="{8E36A60E-ED96-1E45-B846-89DE9AAC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7438" y="1491385"/>
            <a:ext cx="921729" cy="9107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19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603"/>
    </mc:Choice>
    <mc:Fallback xmlns="">
      <p:transition advTm="2560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25F61-5EC1-584D-B888-DCDAFD30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1806938" cy="699404"/>
          </a:xfrm>
        </p:spPr>
        <p:txBody>
          <a:bodyPr/>
          <a:lstStyle/>
          <a:p>
            <a:r>
              <a:rPr lang="sv-SE" dirty="0"/>
              <a:t>Idag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9C4EAFC-667C-F94F-BA5A-C077986A11BF}"/>
              </a:ext>
            </a:extLst>
          </p:cNvPr>
          <p:cNvSpPr txBox="1"/>
          <p:nvPr/>
        </p:nvSpPr>
        <p:spPr>
          <a:xfrm>
            <a:off x="1264356" y="1136314"/>
            <a:ext cx="7454087" cy="3265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000"/>
              <a:t>Presentasjonsrunde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000"/>
              <a:t>Om Funka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000"/>
              <a:t>Om prosjektet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000"/>
              <a:t>Kort om universell utforming (UU)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000"/>
              <a:t>Eksempler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000"/>
              <a:t>Metodikk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nb-NO" sz="2000"/>
              <a:t>Hva skjer fremover? </a:t>
            </a:r>
          </a:p>
        </p:txBody>
      </p:sp>
    </p:spTree>
    <p:extLst>
      <p:ext uri="{BB962C8B-B14F-4D97-AF65-F5344CB8AC3E}">
        <p14:creationId xmlns:p14="http://schemas.microsoft.com/office/powerpoint/2010/main" val="32574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6"/>
    </mc:Choice>
    <mc:Fallback xmlns="">
      <p:transition spd="slow" advTm="2398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3F34BA9C-BFA9-4740-9531-3E2CB655485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 err="1">
                <a:solidFill>
                  <a:srgbClr val="FFF6B1"/>
                </a:solidFill>
              </a:rPr>
              <a:t>Citat</a:t>
            </a:r>
            <a:endParaRPr lang="nb-NO" dirty="0">
              <a:solidFill>
                <a:srgbClr val="FFF6B1"/>
              </a:solidFill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E576B3D-ACBE-124B-82A3-43E570223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9205" y="1347614"/>
            <a:ext cx="8090704" cy="2402583"/>
          </a:xfrm>
        </p:spPr>
        <p:txBody>
          <a:bodyPr anchor="ctr"/>
          <a:lstStyle/>
          <a:p>
            <a:r>
              <a:rPr lang="sv-SE" dirty="0" err="1"/>
              <a:t>Hvis</a:t>
            </a:r>
            <a:r>
              <a:rPr lang="sv-SE" dirty="0"/>
              <a:t> man designer for </a:t>
            </a:r>
            <a:r>
              <a:rPr lang="sv-SE" dirty="0" err="1"/>
              <a:t>noen</a:t>
            </a:r>
            <a:r>
              <a:rPr lang="sv-SE" dirty="0"/>
              <a:t> som har det vanskelig – så </a:t>
            </a:r>
            <a:r>
              <a:rPr lang="sv-SE" dirty="0" err="1"/>
              <a:t>fungerer</a:t>
            </a:r>
            <a:r>
              <a:rPr lang="sv-SE" dirty="0"/>
              <a:t> det </a:t>
            </a:r>
            <a:r>
              <a:rPr lang="sv-SE" dirty="0" err="1"/>
              <a:t>bedre</a:t>
            </a:r>
            <a:r>
              <a:rPr lang="sv-SE" dirty="0"/>
              <a:t> for </a:t>
            </a:r>
            <a:r>
              <a:rPr lang="sv-SE" dirty="0" err="1"/>
              <a:t>alle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6594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457"/>
    </mc:Choice>
    <mc:Fallback xmlns="">
      <p:transition advTm="845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832179B-768F-5A4F-9878-BE9E72A9D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137" y="1125999"/>
            <a:ext cx="8171726" cy="2891502"/>
          </a:xfrm>
        </p:spPr>
        <p:txBody>
          <a:bodyPr/>
          <a:lstStyle/>
          <a:p>
            <a:r>
              <a:rPr lang="sv-SE" sz="3200" dirty="0">
                <a:solidFill>
                  <a:schemeClr val="accent2"/>
                </a:solidFill>
              </a:rPr>
              <a:t>Digital </a:t>
            </a:r>
            <a:r>
              <a:rPr lang="sv-SE" sz="3200" dirty="0" err="1">
                <a:solidFill>
                  <a:schemeClr val="accent2"/>
                </a:solidFill>
              </a:rPr>
              <a:t>tilgjengelighet</a:t>
            </a:r>
            <a:r>
              <a:rPr lang="sv-SE" sz="3200" dirty="0">
                <a:solidFill>
                  <a:schemeClr val="accent2"/>
                </a:solidFill>
              </a:rPr>
              <a:t> </a:t>
            </a:r>
            <a:r>
              <a:rPr lang="sv-SE" sz="3200" dirty="0" err="1"/>
              <a:t>handler</a:t>
            </a:r>
            <a:r>
              <a:rPr lang="sv-SE" sz="3200" dirty="0"/>
              <a:t> om at </a:t>
            </a:r>
            <a:r>
              <a:rPr lang="sv-SE" sz="3200" dirty="0" err="1"/>
              <a:t>alle</a:t>
            </a:r>
            <a:r>
              <a:rPr lang="sv-SE" sz="3200" dirty="0"/>
              <a:t>, </a:t>
            </a:r>
            <a:r>
              <a:rPr lang="sv-SE" sz="3200" dirty="0" err="1">
                <a:solidFill>
                  <a:schemeClr val="accent4"/>
                </a:solidFill>
              </a:rPr>
              <a:t>uavhengig</a:t>
            </a:r>
            <a:r>
              <a:rPr lang="sv-SE" sz="3200" dirty="0">
                <a:solidFill>
                  <a:schemeClr val="accent4"/>
                </a:solidFill>
              </a:rPr>
              <a:t> av </a:t>
            </a:r>
            <a:r>
              <a:rPr lang="sv-SE" sz="3200" dirty="0" err="1">
                <a:solidFill>
                  <a:schemeClr val="accent4"/>
                </a:solidFill>
              </a:rPr>
              <a:t>evner</a:t>
            </a:r>
            <a:r>
              <a:rPr lang="sv-SE" sz="3200" dirty="0">
                <a:solidFill>
                  <a:schemeClr val="accent4"/>
                </a:solidFill>
              </a:rPr>
              <a:t>, </a:t>
            </a:r>
            <a:r>
              <a:rPr lang="sv-SE" sz="3200" dirty="0"/>
              <a:t>skal </a:t>
            </a:r>
            <a:r>
              <a:rPr lang="sv-SE" sz="3200" dirty="0" err="1"/>
              <a:t>kunne</a:t>
            </a:r>
            <a:r>
              <a:rPr lang="sv-SE" sz="3200" dirty="0"/>
              <a:t> medvirke i det digitale </a:t>
            </a:r>
            <a:r>
              <a:rPr lang="sv-SE" sz="3200" dirty="0" err="1"/>
              <a:t>samfunnet</a:t>
            </a:r>
            <a:r>
              <a:rPr lang="sv-SE" sz="3200" dirty="0"/>
              <a:t> på like </a:t>
            </a:r>
            <a:r>
              <a:rPr lang="sv-SE" sz="3200" dirty="0" err="1"/>
              <a:t>vilkår</a:t>
            </a:r>
            <a:r>
              <a:rPr lang="sv-SE" sz="3200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07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5"/>
    </mc:Choice>
    <mc:Fallback xmlns="">
      <p:transition spd="slow" advTm="1253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7DA13D3-2ECA-AC4F-972B-B9169905596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11510"/>
            <a:ext cx="6272904" cy="699404"/>
          </a:xfrm>
          <a:noFill/>
        </p:spPr>
        <p:txBody>
          <a:bodyPr/>
          <a:lstStyle/>
          <a:p>
            <a:r>
              <a:rPr lang="nb-NO" dirty="0"/>
              <a:t>Forståelse for ulike evner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0A22B66-D53D-1945-B3E5-28F588D453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6346" y="965649"/>
            <a:ext cx="6971308" cy="2448272"/>
          </a:xfrm>
        </p:spPr>
        <p:txBody>
          <a:bodyPr anchor="ctr">
            <a:normAutofit/>
          </a:bodyPr>
          <a:lstStyle/>
          <a:p>
            <a:pPr algn="ctr"/>
            <a:r>
              <a:rPr lang="sv-SE" sz="4000" err="1"/>
              <a:t>Forståelse</a:t>
            </a:r>
            <a:r>
              <a:rPr lang="sv-SE" sz="4000"/>
              <a:t> for </a:t>
            </a:r>
            <a:r>
              <a:rPr lang="sv-SE" sz="4000" err="1"/>
              <a:t>ulike</a:t>
            </a:r>
            <a:r>
              <a:rPr lang="sv-SE" sz="4000"/>
              <a:t> </a:t>
            </a:r>
            <a:r>
              <a:rPr lang="sv-SE" sz="4000" err="1"/>
              <a:t>evner</a:t>
            </a:r>
            <a:endParaRPr lang="sv-SE" sz="40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0747295-E540-3342-95B4-04622210A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19" b="34696"/>
          <a:stretch/>
        </p:blipFill>
        <p:spPr>
          <a:xfrm>
            <a:off x="931384" y="2867623"/>
            <a:ext cx="2402532" cy="1092597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1E236FA-8BA6-B84B-BB56-7779932EC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297"/>
          <a:stretch/>
        </p:blipFill>
        <p:spPr>
          <a:xfrm>
            <a:off x="3440584" y="2833401"/>
            <a:ext cx="2402532" cy="116104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A0EF9A5-1FD5-364B-AE34-102867BA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390"/>
          <a:stretch/>
        </p:blipFill>
        <p:spPr>
          <a:xfrm>
            <a:off x="5949784" y="3061302"/>
            <a:ext cx="2402532" cy="8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0"/>
    </mc:Choice>
    <mc:Fallback xmlns="">
      <p:transition spd="slow" advTm="1118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A5305A-A11C-794B-A859-837AB1D0B1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 err="1">
                <a:solidFill>
                  <a:srgbClr val="CDEDFA"/>
                </a:solidFill>
              </a:rPr>
              <a:t>Citat</a:t>
            </a:r>
            <a:endParaRPr lang="nb-NO" dirty="0">
              <a:solidFill>
                <a:srgbClr val="CDEDFA"/>
              </a:solidFill>
            </a:endParaRP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6525670-1CE1-3840-B41E-A47FE7D01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63827" y="1880049"/>
            <a:ext cx="6816345" cy="2448272"/>
          </a:xfrm>
        </p:spPr>
        <p:txBody>
          <a:bodyPr/>
          <a:lstStyle/>
          <a:p>
            <a:pPr algn="ctr"/>
            <a:r>
              <a:rPr lang="nb-NO" b="1"/>
              <a:t>Vi er alle mennesker.</a:t>
            </a:r>
            <a:br>
              <a:rPr lang="nb-NO" b="1"/>
            </a:br>
            <a:r>
              <a:rPr lang="nb-NO" b="1"/>
              <a:t>Der ender de likhetene.</a:t>
            </a:r>
          </a:p>
        </p:txBody>
      </p:sp>
    </p:spTree>
    <p:extLst>
      <p:ext uri="{BB962C8B-B14F-4D97-AF65-F5344CB8AC3E}">
        <p14:creationId xmlns:p14="http://schemas.microsoft.com/office/powerpoint/2010/main" val="361416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824"/>
    </mc:Choice>
    <mc:Fallback xmlns="">
      <p:transition advTm="1982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39C0CD-44B2-354E-9ADC-0AA913A8305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rgbClr val="CDEDFA"/>
                </a:solidFill>
              </a:rPr>
              <a:t>Å Designe tilgjengelig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6525670-1CE1-3840-B41E-A47FE7D012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b-NO"/>
              <a:t>Det første og viktigste steget for å designe tilgjengelig er et </a:t>
            </a:r>
            <a:r>
              <a:rPr lang="nb-NO" b="1"/>
              <a:t>empatisk</a:t>
            </a:r>
            <a:r>
              <a:rPr lang="nb-NO"/>
              <a:t> og </a:t>
            </a:r>
            <a:r>
              <a:rPr lang="nb-NO" b="1"/>
              <a:t>inkluderende</a:t>
            </a:r>
            <a:r>
              <a:rPr lang="nb-NO"/>
              <a:t> </a:t>
            </a:r>
            <a:r>
              <a:rPr lang="nb-NO" b="1"/>
              <a:t>grunnleggende syn</a:t>
            </a:r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7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802"/>
    </mc:Choice>
    <mc:Fallback xmlns="">
      <p:transition advTm="2080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82427D-0BC0-0243-9C2D-5CF1CFCD49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nb-NO" dirty="0"/>
              <a:t>Funksjonsnedsettelse</a:t>
            </a:r>
          </a:p>
        </p:txBody>
      </p:sp>
      <p:pic>
        <p:nvPicPr>
          <p:cNvPr id="11" name="Bildobjekt 10" descr="Person med permanent synnedsettelse og hvit kjepp.">
            <a:extLst>
              <a:ext uri="{FF2B5EF4-FFF2-40B4-BE49-F238E27FC236}">
                <a16:creationId xmlns:a16="http://schemas.microsoft.com/office/drawing/2014/main" id="{CE1DA0D3-6A56-6546-931D-DA7AAFB35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203598"/>
            <a:ext cx="1538516" cy="2467118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67EF255-BB59-7B45-B418-71B364A3E1D3}"/>
              </a:ext>
            </a:extLst>
          </p:cNvPr>
          <p:cNvSpPr txBox="1">
            <a:spLocks/>
          </p:cNvSpPr>
          <p:nvPr/>
        </p:nvSpPr>
        <p:spPr>
          <a:xfrm>
            <a:off x="1115616" y="3909590"/>
            <a:ext cx="194421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Permanent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Bildobjekt 8" descr="Person med midlertidlig synnedsettelse og lapp for ene øyet. ">
            <a:extLst>
              <a:ext uri="{FF2B5EF4-FFF2-40B4-BE49-F238E27FC236}">
                <a16:creationId xmlns:a16="http://schemas.microsoft.com/office/drawing/2014/main" id="{0161EAE4-FA47-4441-A498-EFEB5DEBA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58" r="37635"/>
          <a:stretch/>
        </p:blipFill>
        <p:spPr>
          <a:xfrm>
            <a:off x="3419872" y="771550"/>
            <a:ext cx="2016224" cy="2899166"/>
          </a:xfrm>
          <a:prstGeom prst="rect">
            <a:avLst/>
          </a:prstGeom>
        </p:spPr>
      </p:pic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532B8EE6-F4E1-FD4D-A32D-E3317DDB41C3}"/>
              </a:ext>
            </a:extLst>
          </p:cNvPr>
          <p:cNvSpPr txBox="1">
            <a:spLocks/>
          </p:cNvSpPr>
          <p:nvPr/>
        </p:nvSpPr>
        <p:spPr>
          <a:xfrm>
            <a:off x="3347864" y="3939902"/>
            <a:ext cx="194421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Middlertidig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2" name="Bildobjekt 11" descr="Person med solen i øynene.">
            <a:extLst>
              <a:ext uri="{FF2B5EF4-FFF2-40B4-BE49-F238E27FC236}">
                <a16:creationId xmlns:a16="http://schemas.microsoft.com/office/drawing/2014/main" id="{C7A630A2-536A-AB40-A3DF-8881D807E5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09"/>
          <a:stretch/>
        </p:blipFill>
        <p:spPr>
          <a:xfrm>
            <a:off x="5606460" y="771550"/>
            <a:ext cx="2349916" cy="2899166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94F3F77B-88CC-5B4C-A7B3-D06BE263EE53}"/>
              </a:ext>
            </a:extLst>
          </p:cNvPr>
          <p:cNvSpPr txBox="1">
            <a:spLocks/>
          </p:cNvSpPr>
          <p:nvPr/>
        </p:nvSpPr>
        <p:spPr>
          <a:xfrm>
            <a:off x="5292080" y="3939902"/>
            <a:ext cx="3193311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Situationsberoende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3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86"/>
    </mc:Choice>
    <mc:Fallback xmlns="">
      <p:transition spd="slow" advTm="55286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2AD58A-D1C4-1343-8A2D-31E900DCF7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nb-NO" dirty="0"/>
              <a:t>Designkonsept</a:t>
            </a:r>
            <a:r>
              <a:rPr lang="nb-NO" baseline="0" dirty="0"/>
              <a:t> NAV</a:t>
            </a:r>
            <a:endParaRPr lang="nb-NO" dirty="0"/>
          </a:p>
        </p:txBody>
      </p:sp>
      <p:pic>
        <p:nvPicPr>
          <p:cNvPr id="3" name="Bilde 2" descr="Et bilde som illustrerer en tabell over ulike funksjonsnedsettelser, permanent, midlertidlig og situasjonsberoende. Hentet fra design.nav.no.">
            <a:extLst>
              <a:ext uri="{FF2B5EF4-FFF2-40B4-BE49-F238E27FC236}">
                <a16:creationId xmlns:a16="http://schemas.microsoft.com/office/drawing/2014/main" id="{F6634728-06A7-B944-96E0-16D6EF183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67" y="922766"/>
            <a:ext cx="7650866" cy="2972499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7CE87EC1-3FE3-F043-9197-CAD87DE08AB6}"/>
              </a:ext>
            </a:extLst>
          </p:cNvPr>
          <p:cNvSpPr txBox="1"/>
          <p:nvPr/>
        </p:nvSpPr>
        <p:spPr>
          <a:xfrm>
            <a:off x="6423949" y="4340506"/>
            <a:ext cx="2335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/>
              <a:t>Hentet fra </a:t>
            </a:r>
            <a:r>
              <a:rPr lang="nb-NO" sz="1400" err="1"/>
              <a:t>design.nav.no</a:t>
            </a: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26586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7"/>
    </mc:Choice>
    <mc:Fallback xmlns="">
      <p:transition spd="slow" advTm="30407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C1237C-0636-7C47-BCB0-A5B6E9E6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385"/>
            <a:ext cx="7148144" cy="699404"/>
          </a:xfrm>
          <a:noFill/>
        </p:spPr>
        <p:txBody>
          <a:bodyPr/>
          <a:lstStyle/>
          <a:p>
            <a:r>
              <a:rPr lang="nb-NO" dirty="0"/>
              <a:t>Andre brukergrupper</a:t>
            </a:r>
          </a:p>
        </p:txBody>
      </p:sp>
      <p:sp>
        <p:nvSpPr>
          <p:cNvPr id="7" name="Platshållare för text 6" descr="Eldre."/>
          <p:cNvSpPr>
            <a:spLocks noGrp="1"/>
          </p:cNvSpPr>
          <p:nvPr>
            <p:ph type="body" sz="quarter" idx="20"/>
          </p:nvPr>
        </p:nvSpPr>
        <p:spPr>
          <a:xfrm>
            <a:off x="985834" y="716318"/>
            <a:ext cx="1160189" cy="723819"/>
          </a:xfrm>
        </p:spPr>
        <p:txBody>
          <a:bodyPr/>
          <a:lstStyle/>
          <a:p>
            <a:r>
              <a:rPr lang="sv-SE" dirty="0" err="1"/>
              <a:t>Eldre</a:t>
            </a:r>
            <a:endParaRPr lang="sv-SE" dirty="0"/>
          </a:p>
        </p:txBody>
      </p:sp>
      <p:sp>
        <p:nvSpPr>
          <p:cNvPr id="8" name="Platshållare för text 7" descr="Teknikkuvante."/>
          <p:cNvSpPr>
            <a:spLocks noGrp="1"/>
          </p:cNvSpPr>
          <p:nvPr>
            <p:ph type="body" sz="quarter" idx="21"/>
          </p:nvPr>
        </p:nvSpPr>
        <p:spPr>
          <a:xfrm>
            <a:off x="673317" y="2571750"/>
            <a:ext cx="2521550" cy="723819"/>
          </a:xfrm>
        </p:spPr>
        <p:txBody>
          <a:bodyPr/>
          <a:lstStyle/>
          <a:p>
            <a:r>
              <a:rPr lang="nb-NO" dirty="0"/>
              <a:t>Teknikkuvante</a:t>
            </a:r>
            <a:endParaRPr lang="sv-SE" dirty="0"/>
          </a:p>
        </p:txBody>
      </p:sp>
      <p:sp>
        <p:nvSpPr>
          <p:cNvPr id="5" name="Platshållare för text 4" descr="Mobilbrukere."/>
          <p:cNvSpPr>
            <a:spLocks noGrp="1"/>
          </p:cNvSpPr>
          <p:nvPr>
            <p:ph type="body" sz="quarter" idx="18"/>
          </p:nvPr>
        </p:nvSpPr>
        <p:spPr>
          <a:xfrm>
            <a:off x="3800913" y="1080009"/>
            <a:ext cx="2382245" cy="723819"/>
          </a:xfrm>
        </p:spPr>
        <p:txBody>
          <a:bodyPr/>
          <a:lstStyle/>
          <a:p>
            <a:r>
              <a:rPr lang="nb-NO" dirty="0"/>
              <a:t>Mobilbrukere</a:t>
            </a:r>
            <a:endParaRPr lang="sv-SE" dirty="0"/>
          </a:p>
        </p:txBody>
      </p:sp>
      <p:sp>
        <p:nvSpPr>
          <p:cNvPr id="12" name="Platshållare för text 2" descr="Norsk som andrespråk.">
            <a:extLst>
              <a:ext uri="{FF2B5EF4-FFF2-40B4-BE49-F238E27FC236}">
                <a16:creationId xmlns:a16="http://schemas.microsoft.com/office/drawing/2014/main" id="{A3475492-F05A-EE4C-A57F-13C90D3BE797}"/>
              </a:ext>
            </a:extLst>
          </p:cNvPr>
          <p:cNvSpPr txBox="1">
            <a:spLocks/>
          </p:cNvSpPr>
          <p:nvPr/>
        </p:nvSpPr>
        <p:spPr bwMode="auto">
          <a:xfrm>
            <a:off x="4321602" y="3068997"/>
            <a:ext cx="4149081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108000" tIns="72000" rIns="108000" bIns="7200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800" dirty="0"/>
              <a:t>Norsk som andrespråk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39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74"/>
    </mc:Choice>
    <mc:Fallback xmlns="">
      <p:transition spd="slow" advTm="58074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28EF5D-6B6A-7E4F-BD44-7A076EA092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nb-NO" dirty="0"/>
              <a:t>Design for alle</a:t>
            </a:r>
          </a:p>
        </p:txBody>
      </p:sp>
      <p:pic>
        <p:nvPicPr>
          <p:cNvPr id="8" name="Bilde 7" descr="Illustrasjon på engelsk som viser permanent, midlertidlig og situasjonsberoende funksjonsnedsettelser innenfor hørsel og tale.">
            <a:extLst>
              <a:ext uri="{FF2B5EF4-FFF2-40B4-BE49-F238E27FC236}">
                <a16:creationId xmlns:a16="http://schemas.microsoft.com/office/drawing/2014/main" id="{8A804995-0C9C-A744-A59C-4ED209BF4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0"/>
          <a:stretch/>
        </p:blipFill>
        <p:spPr>
          <a:xfrm>
            <a:off x="4791456" y="1513563"/>
            <a:ext cx="3721608" cy="2878849"/>
          </a:xfrm>
          <a:prstGeom prst="rect">
            <a:avLst/>
          </a:prstGeom>
        </p:spPr>
      </p:pic>
      <p:pic>
        <p:nvPicPr>
          <p:cNvPr id="3" name="Bilde 2" descr="Illustrasjon på engelsk som viser permanent, midlertidlig og situasjonsberoende funksjonsnedsettelser innenfor motorikk og syn.">
            <a:extLst>
              <a:ext uri="{FF2B5EF4-FFF2-40B4-BE49-F238E27FC236}">
                <a16:creationId xmlns:a16="http://schemas.microsoft.com/office/drawing/2014/main" id="{062F3CE6-6BCF-EC4F-A9BE-E1F0F83D2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3"/>
          <a:stretch/>
        </p:blipFill>
        <p:spPr>
          <a:xfrm>
            <a:off x="1311288" y="1220956"/>
            <a:ext cx="3721608" cy="3137356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ABC9EEA-F9C1-344A-96FA-6D7A6C9DDECC}"/>
              </a:ext>
            </a:extLst>
          </p:cNvPr>
          <p:cNvSpPr txBox="1"/>
          <p:nvPr/>
        </p:nvSpPr>
        <p:spPr>
          <a:xfrm>
            <a:off x="362489" y="339502"/>
            <a:ext cx="300114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3200" b="1"/>
              <a:t>Design for alle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578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200"/>
    </mc:Choice>
    <mc:Fallback xmlns="">
      <p:transition advTm="132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3C9E93-5B43-DB4B-98B5-571B1E4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38" y="490686"/>
            <a:ext cx="3781838" cy="699404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Hvor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mange</a:t>
            </a:r>
            <a:r>
              <a:rPr lang="sv-SE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765EDD-1D32-9740-BCBB-2AD00BC59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513" y="1526833"/>
            <a:ext cx="8410162" cy="3075974"/>
          </a:xfrm>
        </p:spPr>
        <p:txBody>
          <a:bodyPr>
            <a:normAutofit/>
          </a:bodyPr>
          <a:lstStyle/>
          <a:p>
            <a:r>
              <a:rPr lang="nb-NO" b="1"/>
              <a:t>Omtrent 16% </a:t>
            </a:r>
            <a:r>
              <a:rPr lang="nb-NO"/>
              <a:t>(16 – 64 år) </a:t>
            </a:r>
            <a:br>
              <a:rPr lang="nb-NO"/>
            </a:br>
            <a:r>
              <a:rPr lang="nb-NO"/>
              <a:t>har en diagnostisert funksjonsnedsettelse </a:t>
            </a:r>
            <a:r>
              <a:rPr lang="nb-NO" sz="1800"/>
              <a:t>(</a:t>
            </a:r>
            <a:r>
              <a:rPr lang="nb-NO" sz="1800">
                <a:hlinkClick r:id="rId3"/>
              </a:rPr>
              <a:t>kilde: SCB</a:t>
            </a:r>
            <a:r>
              <a:rPr lang="nb-NO" sz="1800"/>
              <a:t>)</a:t>
            </a:r>
          </a:p>
          <a:p>
            <a:r>
              <a:rPr lang="nb-NO"/>
              <a:t>Vanskelig å gi eksakte tall. </a:t>
            </a:r>
          </a:p>
          <a:p>
            <a:r>
              <a:rPr lang="nb-NO"/>
              <a:t>Det anslås å være hver femte person. </a:t>
            </a:r>
          </a:p>
          <a:p>
            <a:r>
              <a:rPr lang="nb-NO"/>
              <a:t>Troligvis enda flere.. </a:t>
            </a:r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7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7"/>
    </mc:Choice>
    <mc:Fallback xmlns="">
      <p:transition spd="slow" advTm="4881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25F61-5EC1-584D-B888-DCDAFD30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553938" cy="699404"/>
          </a:xfrm>
        </p:spPr>
        <p:txBody>
          <a:bodyPr/>
          <a:lstStyle/>
          <a:p>
            <a:r>
              <a:rPr lang="sv-SE" dirty="0"/>
              <a:t>Teamet </a:t>
            </a:r>
          </a:p>
        </p:txBody>
      </p:sp>
      <p:pic>
        <p:nvPicPr>
          <p:cNvPr id="9" name="Bilde 8" descr="Profilbilde, Saja Andersson">
            <a:extLst>
              <a:ext uri="{FF2B5EF4-FFF2-40B4-BE49-F238E27FC236}">
                <a16:creationId xmlns:a16="http://schemas.microsoft.com/office/drawing/2014/main" id="{891E8D4B-5849-A042-AF74-C2A88847C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7" y="1705989"/>
            <a:ext cx="1904523" cy="1904523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0BE3B547-1997-4F4C-9D15-0BE6510312C4}"/>
              </a:ext>
            </a:extLst>
          </p:cNvPr>
          <p:cNvSpPr/>
          <p:nvPr/>
        </p:nvSpPr>
        <p:spPr>
          <a:xfrm>
            <a:off x="324707" y="3872657"/>
            <a:ext cx="1904523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err="1"/>
              <a:t>Saja</a:t>
            </a:r>
            <a:r>
              <a:rPr lang="sv-SE"/>
              <a:t> Andersson</a:t>
            </a:r>
          </a:p>
          <a:p>
            <a:pPr>
              <a:spcBef>
                <a:spcPts val="600"/>
              </a:spcBef>
            </a:pPr>
            <a:r>
              <a:rPr lang="sv-SE" err="1"/>
              <a:t>Analyse</a:t>
            </a:r>
            <a:r>
              <a:rPr lang="sv-SE"/>
              <a:t> &amp; UX</a:t>
            </a:r>
          </a:p>
        </p:txBody>
      </p:sp>
      <p:pic>
        <p:nvPicPr>
          <p:cNvPr id="10" name="Bilde 9" descr="Profilbilde, Kristian Simonsen">
            <a:extLst>
              <a:ext uri="{FF2B5EF4-FFF2-40B4-BE49-F238E27FC236}">
                <a16:creationId xmlns:a16="http://schemas.microsoft.com/office/drawing/2014/main" id="{2B00FB75-958E-BC4B-B14B-56D43DEB37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55" y="1722715"/>
            <a:ext cx="1887797" cy="1887797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560AF3AD-DEC2-CB4B-896D-4FE79120392E}"/>
              </a:ext>
            </a:extLst>
          </p:cNvPr>
          <p:cNvSpPr/>
          <p:nvPr/>
        </p:nvSpPr>
        <p:spPr>
          <a:xfrm>
            <a:off x="3338983" y="3872656"/>
            <a:ext cx="303449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/>
              <a:t>Kristian Simonsen</a:t>
            </a:r>
          </a:p>
          <a:p>
            <a:pPr>
              <a:spcBef>
                <a:spcPts val="600"/>
              </a:spcBef>
            </a:pPr>
            <a:r>
              <a:rPr lang="sv-SE" err="1"/>
              <a:t>Tilgjengelighetsspesialist</a:t>
            </a:r>
            <a:endParaRPr lang="sv-SE"/>
          </a:p>
        </p:txBody>
      </p:sp>
      <p:pic>
        <p:nvPicPr>
          <p:cNvPr id="4" name="Bilde 3" descr="Profilbilde, Joachim Henstad">
            <a:extLst>
              <a:ext uri="{FF2B5EF4-FFF2-40B4-BE49-F238E27FC236}">
                <a16:creationId xmlns:a16="http://schemas.microsoft.com/office/drawing/2014/main" id="{F3523C10-D6FA-B340-89E9-CA7B540E68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35" y="1722715"/>
            <a:ext cx="1887798" cy="18877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B53B950-CE32-8544-9C42-1490A48D6092}"/>
              </a:ext>
            </a:extLst>
          </p:cNvPr>
          <p:cNvSpPr/>
          <p:nvPr/>
        </p:nvSpPr>
        <p:spPr>
          <a:xfrm>
            <a:off x="6616549" y="3872656"/>
            <a:ext cx="3034497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/>
              <a:t>Joachim </a:t>
            </a:r>
            <a:r>
              <a:rPr lang="sv-SE" err="1"/>
              <a:t>Henstad</a:t>
            </a:r>
            <a:endParaRPr lang="sv-SE"/>
          </a:p>
          <a:p>
            <a:pPr>
              <a:spcBef>
                <a:spcPts val="600"/>
              </a:spcBef>
            </a:pPr>
            <a:r>
              <a:rPr lang="sv-SE" err="1"/>
              <a:t>Brukerinvolvering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877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67"/>
    </mc:Choice>
    <mc:Fallback xmlns="">
      <p:transition spd="slow" advTm="2186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E151B858-5A5C-1E49-B501-CD00589F47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 err="1">
                <a:solidFill>
                  <a:srgbClr val="FFF6B1"/>
                </a:solidFill>
              </a:rPr>
              <a:t>Citat</a:t>
            </a:r>
            <a:endParaRPr lang="nb-NO" dirty="0">
              <a:solidFill>
                <a:srgbClr val="FFF6B1"/>
              </a:solidFill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E576B3D-ACBE-124B-82A3-43E570223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9205" y="1347614"/>
            <a:ext cx="8090704" cy="2402583"/>
          </a:xfrm>
        </p:spPr>
        <p:txBody>
          <a:bodyPr anchor="ctr">
            <a:normAutofit fontScale="85000" lnSpcReduction="20000"/>
          </a:bodyPr>
          <a:lstStyle/>
          <a:p>
            <a:r>
              <a:rPr lang="nb-NO"/>
              <a:t>"</a:t>
            </a:r>
            <a:r>
              <a:rPr lang="nb-NO" err="1"/>
              <a:t>Smartby</a:t>
            </a:r>
            <a:r>
              <a:rPr lang="nb-NO"/>
              <a:t> har som mål </a:t>
            </a:r>
            <a:r>
              <a:rPr lang="nb-NO" b="1"/>
              <a:t>å forbedre offentlige tjenester</a:t>
            </a:r>
            <a:r>
              <a:rPr lang="nb-NO"/>
              <a:t> og innbyggernes livskvalitet, utnytte felles ressurser optimalt, øke byenes produktivitet, og å redusere klima- og miljøproblemer </a:t>
            </a:r>
            <a:r>
              <a:rPr lang="nb-NO" b="1"/>
              <a:t>i</a:t>
            </a:r>
            <a:r>
              <a:rPr lang="nb-NO"/>
              <a:t> </a:t>
            </a:r>
            <a:r>
              <a:rPr lang="nb-NO" b="1"/>
              <a:t>byene"</a:t>
            </a:r>
            <a:r>
              <a:rPr lang="nb-NO"/>
              <a:t>.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0579204-76B3-694B-AA55-D1FB6477DDCD}"/>
              </a:ext>
            </a:extLst>
          </p:cNvPr>
          <p:cNvSpPr txBox="1"/>
          <p:nvPr/>
        </p:nvSpPr>
        <p:spPr>
          <a:xfrm>
            <a:off x="7003386" y="4653022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err="1"/>
              <a:t>regjeringen.no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289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8626"/>
    </mc:Choice>
    <mc:Fallback xmlns="">
      <p:transition advTm="2862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058CD-211E-8041-B0E4-28D1A93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913832" cy="699404"/>
          </a:xfrm>
        </p:spPr>
        <p:txBody>
          <a:bodyPr/>
          <a:lstStyle/>
          <a:p>
            <a:r>
              <a:rPr lang="sv-SE"/>
              <a:t>Noen andre </a:t>
            </a:r>
            <a:r>
              <a:rPr lang="nb-NO"/>
              <a:t>eksempler</a:t>
            </a:r>
          </a:p>
        </p:txBody>
      </p:sp>
      <p:pic>
        <p:nvPicPr>
          <p:cNvPr id="7" name="Bilde 6" descr="Engelsk nyhetsartikel som handler om parkeringssensorer under marken i Barcelona for å kartlegge ledige parkeringplasser. Skjermbilde.">
            <a:extLst>
              <a:ext uri="{FF2B5EF4-FFF2-40B4-BE49-F238E27FC236}">
                <a16:creationId xmlns:a16="http://schemas.microsoft.com/office/drawing/2014/main" id="{95E0737E-EB8F-9344-A84F-241C1EB4E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3" y="1452192"/>
            <a:ext cx="5926238" cy="15476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e 4" descr="Norsk artikel som handler om parkeringssensorer under marken rettet mot handikappsplasser. Skjermbilde.">
            <a:extLst>
              <a:ext uri="{FF2B5EF4-FFF2-40B4-BE49-F238E27FC236}">
                <a16:creationId xmlns:a16="http://schemas.microsoft.com/office/drawing/2014/main" id="{EE1B18AD-887B-1646-B178-A15ABC560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7" y="3379472"/>
            <a:ext cx="7164729" cy="10157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46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8"/>
    </mc:Choice>
    <mc:Fallback xmlns="">
      <p:transition spd="slow" advTm="3039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058CD-211E-8041-B0E4-28D1A93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913832" cy="699404"/>
          </a:xfrm>
        </p:spPr>
        <p:txBody>
          <a:bodyPr/>
          <a:lstStyle/>
          <a:p>
            <a:r>
              <a:rPr lang="sv-SE"/>
              <a:t>Noen andre </a:t>
            </a:r>
            <a:r>
              <a:rPr lang="nb-NO"/>
              <a:t>eksempler</a:t>
            </a:r>
          </a:p>
        </p:txBody>
      </p:sp>
      <p:pic>
        <p:nvPicPr>
          <p:cNvPr id="9" name="Bilde 8" descr="En selvkjørende hvit buss på en flyplass i Bryssel. Bilde.">
            <a:extLst>
              <a:ext uri="{FF2B5EF4-FFF2-40B4-BE49-F238E27FC236}">
                <a16:creationId xmlns:a16="http://schemas.microsoft.com/office/drawing/2014/main" id="{DB75C4E9-7CB6-C24A-BCFB-3F77FCB7C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0" y="1490576"/>
            <a:ext cx="4606327" cy="25817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Bilde 10" descr="En selvkjørende rød buss på Aker Brygge i Oslo. Bilde.">
            <a:extLst>
              <a:ext uri="{FF2B5EF4-FFF2-40B4-BE49-F238E27FC236}">
                <a16:creationId xmlns:a16="http://schemas.microsoft.com/office/drawing/2014/main" id="{C70EF779-F6B9-794C-9E9E-9B9A72339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83" y="1490577"/>
            <a:ext cx="4266730" cy="25817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2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47"/>
    </mc:Choice>
    <mc:Fallback xmlns="">
      <p:transition spd="slow" advTm="49547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058CD-211E-8041-B0E4-28D1A93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043674" cy="699404"/>
          </a:xfrm>
        </p:spPr>
        <p:txBody>
          <a:bodyPr/>
          <a:lstStyle/>
          <a:p>
            <a:r>
              <a:rPr lang="sv-SE"/>
              <a:t>Noen andre </a:t>
            </a:r>
            <a:r>
              <a:rPr lang="sv-SE" err="1"/>
              <a:t>eksempler</a:t>
            </a:r>
            <a:r>
              <a:rPr lang="sv-SE"/>
              <a:t> </a:t>
            </a:r>
          </a:p>
        </p:txBody>
      </p:sp>
      <p:pic>
        <p:nvPicPr>
          <p:cNvPr id="7" name="Bilde 6" descr="Blå sykler på rad. Oslo bysykkel. Bilde.">
            <a:extLst>
              <a:ext uri="{FF2B5EF4-FFF2-40B4-BE49-F238E27FC236}">
                <a16:creationId xmlns:a16="http://schemas.microsoft.com/office/drawing/2014/main" id="{B79D97C7-8E05-7248-9CF7-627F61E32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92" y="1250066"/>
            <a:ext cx="5393416" cy="3609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3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7"/>
    </mc:Choice>
    <mc:Fallback xmlns="">
      <p:transition spd="slow" advTm="1892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058CD-211E-8041-B0E4-28D1A93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043674" cy="699404"/>
          </a:xfrm>
        </p:spPr>
        <p:txBody>
          <a:bodyPr/>
          <a:lstStyle/>
          <a:p>
            <a:r>
              <a:rPr lang="sv-SE"/>
              <a:t>Noen andre </a:t>
            </a:r>
            <a:r>
              <a:rPr lang="sv-SE" err="1"/>
              <a:t>eksempler</a:t>
            </a:r>
            <a:r>
              <a:rPr lang="sv-SE"/>
              <a:t> </a:t>
            </a:r>
          </a:p>
        </p:txBody>
      </p:sp>
      <p:pic>
        <p:nvPicPr>
          <p:cNvPr id="4" name="Bilde 3" descr="Tre elektriske sparkesykler som står på en rekke på en vei. Bilde. ">
            <a:extLst>
              <a:ext uri="{FF2B5EF4-FFF2-40B4-BE49-F238E27FC236}">
                <a16:creationId xmlns:a16="http://schemas.microsoft.com/office/drawing/2014/main" id="{5E752BE0-7BA9-DF40-B655-A808283CA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99" y="1245061"/>
            <a:ext cx="6432098" cy="36098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3"/>
    </mc:Choice>
    <mc:Fallback xmlns="">
      <p:transition spd="slow" advTm="2433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058CD-211E-8041-B0E4-28D1A93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043674" cy="699404"/>
          </a:xfrm>
        </p:spPr>
        <p:txBody>
          <a:bodyPr/>
          <a:lstStyle/>
          <a:p>
            <a:r>
              <a:rPr lang="sv-SE"/>
              <a:t>Noen andre </a:t>
            </a:r>
            <a:r>
              <a:rPr lang="sv-SE" err="1"/>
              <a:t>eksempler</a:t>
            </a:r>
            <a:r>
              <a:rPr lang="sv-SE"/>
              <a:t> </a:t>
            </a:r>
          </a:p>
        </p:txBody>
      </p:sp>
      <p:pic>
        <p:nvPicPr>
          <p:cNvPr id="4" name="Bilde 3" descr="Tre elektriske sparkesykler som står på en rekke på en vei. Bilde. ">
            <a:extLst>
              <a:ext uri="{FF2B5EF4-FFF2-40B4-BE49-F238E27FC236}">
                <a16:creationId xmlns:a16="http://schemas.microsoft.com/office/drawing/2014/main" id="{5E752BE0-7BA9-DF40-B655-A808283CA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80" y="1250066"/>
            <a:ext cx="6432098" cy="3609851"/>
          </a:xfrm>
          <a:prstGeom prst="rect">
            <a:avLst/>
          </a:prstGeom>
        </p:spPr>
      </p:pic>
      <p:pic>
        <p:nvPicPr>
          <p:cNvPr id="9" name="Bilde 8" descr="Norsk artikel som handler om en rullstolsbruker som blitt stengt inne i sitt hjem på grunn av elektrisk sparkesykkel.">
            <a:extLst>
              <a:ext uri="{FF2B5EF4-FFF2-40B4-BE49-F238E27FC236}">
                <a16:creationId xmlns:a16="http://schemas.microsoft.com/office/drawing/2014/main" id="{6C0BE306-CAF4-8749-9A6C-008A11104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6" y="1459497"/>
            <a:ext cx="8391646" cy="1204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Bilde 10" descr="Norsk artikel som handler om en rullstolsbruker som ikke kommer frem langs fortauene på grunn av elektriske sparkesykler i veien. ">
            <a:extLst>
              <a:ext uri="{FF2B5EF4-FFF2-40B4-BE49-F238E27FC236}">
                <a16:creationId xmlns:a16="http://schemas.microsoft.com/office/drawing/2014/main" id="{1C819594-8CC0-A146-B9FF-18CFEA970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0" y="3217901"/>
            <a:ext cx="8398591" cy="12040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22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6"/>
    </mc:Choice>
    <mc:Fallback xmlns="">
      <p:transition spd="slow" advTm="82266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058CD-211E-8041-B0E4-28D1A93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043674" cy="699404"/>
          </a:xfrm>
        </p:spPr>
        <p:txBody>
          <a:bodyPr/>
          <a:lstStyle/>
          <a:p>
            <a:r>
              <a:rPr lang="sv-SE"/>
              <a:t>Noen andre </a:t>
            </a:r>
            <a:r>
              <a:rPr lang="sv-SE" err="1"/>
              <a:t>eksempler</a:t>
            </a:r>
            <a:r>
              <a:rPr lang="sv-SE"/>
              <a:t> </a:t>
            </a:r>
          </a:p>
        </p:txBody>
      </p:sp>
      <p:pic>
        <p:nvPicPr>
          <p:cNvPr id="8" name="Bilde 7" descr="En stor båt med tre etasjer på sjøen. Bilde.  ">
            <a:extLst>
              <a:ext uri="{FF2B5EF4-FFF2-40B4-BE49-F238E27FC236}">
                <a16:creationId xmlns:a16="http://schemas.microsoft.com/office/drawing/2014/main" id="{3584759B-7F52-8148-B3A5-7FDFD65FC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52" y="1254173"/>
            <a:ext cx="6177295" cy="347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4"/>
    </mc:Choice>
    <mc:Fallback xmlns="">
      <p:transition spd="slow" advTm="37124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058CD-211E-8041-B0E4-28D1A93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043674" cy="699404"/>
          </a:xfrm>
        </p:spPr>
        <p:txBody>
          <a:bodyPr/>
          <a:lstStyle/>
          <a:p>
            <a:r>
              <a:rPr lang="sv-SE"/>
              <a:t>Noen andre </a:t>
            </a:r>
            <a:r>
              <a:rPr lang="sv-SE" err="1"/>
              <a:t>eksempler</a:t>
            </a:r>
            <a:r>
              <a:rPr lang="sv-SE"/>
              <a:t> </a:t>
            </a:r>
          </a:p>
        </p:txBody>
      </p:sp>
      <p:pic>
        <p:nvPicPr>
          <p:cNvPr id="4" name="Bilde 3" descr="Fire personer i en skog hvor de går på en platting. En person sitter på en form for sykkel. Bilde.">
            <a:extLst>
              <a:ext uri="{FF2B5EF4-FFF2-40B4-BE49-F238E27FC236}">
                <a16:creationId xmlns:a16="http://schemas.microsoft.com/office/drawing/2014/main" id="{18CDBB0B-B951-0741-82D0-2CA28A8AE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3" y="1167664"/>
            <a:ext cx="6956385" cy="348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5"/>
    </mc:Choice>
    <mc:Fallback xmlns="">
      <p:transition spd="slow" advTm="24785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8058CD-211E-8041-B0E4-28D1A939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043674" cy="699404"/>
          </a:xfrm>
        </p:spPr>
        <p:txBody>
          <a:bodyPr/>
          <a:lstStyle/>
          <a:p>
            <a:r>
              <a:rPr lang="sv-SE"/>
              <a:t>Noen andre </a:t>
            </a:r>
            <a:r>
              <a:rPr lang="sv-SE" err="1"/>
              <a:t>eksempler</a:t>
            </a:r>
            <a:r>
              <a:rPr lang="sv-SE"/>
              <a:t> </a:t>
            </a:r>
          </a:p>
        </p:txBody>
      </p:sp>
      <p:pic>
        <p:nvPicPr>
          <p:cNvPr id="5" name="Bilde 4" descr="To personer sitter i en steintrapp og smiler, en person står ved siden av og ser på de to som sitter. Bilde. ">
            <a:extLst>
              <a:ext uri="{FF2B5EF4-FFF2-40B4-BE49-F238E27FC236}">
                <a16:creationId xmlns:a16="http://schemas.microsoft.com/office/drawing/2014/main" id="{E7C3A474-D758-C640-9035-C4CB82C4C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55" y="1110914"/>
            <a:ext cx="4280997" cy="3906633"/>
          </a:xfrm>
          <a:prstGeom prst="rect">
            <a:avLst/>
          </a:prstGeom>
        </p:spPr>
      </p:pic>
      <p:sp>
        <p:nvSpPr>
          <p:cNvPr id="6" name="textruta 3">
            <a:extLst>
              <a:ext uri="{FF2B5EF4-FFF2-40B4-BE49-F238E27FC236}">
                <a16:creationId xmlns:a16="http://schemas.microsoft.com/office/drawing/2014/main" id="{58B88F4B-A936-634E-8C6C-C61EF601CD25}"/>
              </a:ext>
            </a:extLst>
          </p:cNvPr>
          <p:cNvSpPr txBox="1"/>
          <p:nvPr/>
        </p:nvSpPr>
        <p:spPr>
          <a:xfrm>
            <a:off x="287856" y="1685002"/>
            <a:ext cx="44227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Integrerer samlingsplasser</a:t>
            </a:r>
            <a:br>
              <a:rPr lang="nb-NO" sz="2400"/>
            </a:br>
            <a:r>
              <a:rPr lang="nb-NO" sz="2400"/>
              <a:t> direkte i miljøet</a:t>
            </a:r>
          </a:p>
          <a:p>
            <a:endParaRPr lang="nb-NO" sz="2400"/>
          </a:p>
          <a:p>
            <a:r>
              <a:rPr lang="nb-NO" sz="2400"/>
              <a:t>1. Hvilke utfordringer kan skapes her?</a:t>
            </a:r>
          </a:p>
          <a:p>
            <a:endParaRPr lang="nb-NO" sz="2400"/>
          </a:p>
          <a:p>
            <a:r>
              <a:rPr lang="nb-NO" sz="2400"/>
              <a:t>2. Hvordan kunne man gjort plassen mer tilgjengelig?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5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25"/>
    </mc:Choice>
    <mc:Fallback xmlns="">
      <p:transition spd="slow" advTm="4522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0E24D0E-1A0D-3F47-8BB2-0EE94737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rgbClr val="FFF6B1"/>
                </a:solidFill>
              </a:rPr>
              <a:t>Spørsmål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66AE4E9-12FF-4544-95E0-CF076CB8CCB2}"/>
              </a:ext>
            </a:extLst>
          </p:cNvPr>
          <p:cNvSpPr txBox="1"/>
          <p:nvPr/>
        </p:nvSpPr>
        <p:spPr>
          <a:xfrm>
            <a:off x="0" y="1770605"/>
            <a:ext cx="92560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/>
              <a:t>Hvordan kan man arbeide med universell utforming </a:t>
            </a:r>
          </a:p>
          <a:p>
            <a:pPr algn="ctr"/>
            <a:r>
              <a:rPr lang="nb-NO" sz="2800"/>
              <a:t>og </a:t>
            </a:r>
          </a:p>
          <a:p>
            <a:pPr algn="ctr"/>
            <a:r>
              <a:rPr lang="nb-NO" sz="2800"/>
              <a:t>hvordan kan man sørge for at alle blir inkludert?</a:t>
            </a:r>
          </a:p>
        </p:txBody>
      </p:sp>
    </p:spTree>
    <p:extLst>
      <p:ext uri="{BB962C8B-B14F-4D97-AF65-F5344CB8AC3E}">
        <p14:creationId xmlns:p14="http://schemas.microsoft.com/office/powerpoint/2010/main" val="15432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8"/>
    </mc:Choice>
    <mc:Fallback xmlns="">
      <p:transition spd="slow" advTm="956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29BB68-CBE6-4540-AF70-84D7D49D84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rgbClr val="FFF6B1"/>
                </a:solidFill>
              </a:rPr>
              <a:t>Funka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E576B3D-ACBE-124B-82A3-43E570223B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sv-SE"/>
              <a:t>Funka har arbeidet med digital tilgjengelighet i 20 år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5702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664"/>
    </mc:Choice>
    <mc:Fallback xmlns="">
      <p:transition advTm="23664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3C9E93-5B43-DB4B-98B5-571B1E4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38" y="490686"/>
            <a:ext cx="4067172" cy="699404"/>
          </a:xfrm>
        </p:spPr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GAP-modellen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765EDD-1D32-9740-BCBB-2AD00BC59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513" y="1526833"/>
            <a:ext cx="8410162" cy="3075974"/>
          </a:xfrm>
        </p:spPr>
        <p:txBody>
          <a:bodyPr>
            <a:normAutofit/>
          </a:bodyPr>
          <a:lstStyle/>
          <a:p>
            <a:r>
              <a:rPr lang="nb-NO"/>
              <a:t>Brukt som grunnlag i den norske implementeringen av lovpålagte krav</a:t>
            </a:r>
          </a:p>
          <a:p>
            <a:r>
              <a:rPr lang="nb-NO"/>
              <a:t>Viser relasjonen mellom </a:t>
            </a:r>
            <a:r>
              <a:rPr lang="nb-NO" err="1"/>
              <a:t>individens</a:t>
            </a:r>
            <a:r>
              <a:rPr lang="nb-NO"/>
              <a:t> personlige forutsetninger og samfunnets krav.</a:t>
            </a:r>
          </a:p>
          <a:p>
            <a:r>
              <a:rPr lang="nb-NO"/>
              <a:t>Fokuserer ikke på selve funksjonsnedsettelsen </a:t>
            </a:r>
            <a:r>
              <a:rPr lang="sv-SE"/>
              <a:t>hos den </a:t>
            </a:r>
            <a:r>
              <a:rPr lang="sv-SE" err="1"/>
              <a:t>enkelte</a:t>
            </a:r>
            <a:r>
              <a:rPr lang="sv-SE"/>
              <a:t>, </a:t>
            </a:r>
            <a:r>
              <a:rPr lang="sv-SE" err="1"/>
              <a:t>uten</a:t>
            </a:r>
            <a:r>
              <a:rPr lang="sv-SE"/>
              <a:t> </a:t>
            </a:r>
            <a:r>
              <a:rPr lang="sv-SE" err="1"/>
              <a:t>funksjonsnedsettelsen</a:t>
            </a:r>
            <a:r>
              <a:rPr lang="sv-SE"/>
              <a:t> blir skapt på grunn av den </a:t>
            </a:r>
            <a:r>
              <a:rPr lang="sv-SE" err="1"/>
              <a:t>situasjon</a:t>
            </a:r>
            <a:r>
              <a:rPr lang="sv-SE"/>
              <a:t> som </a:t>
            </a:r>
            <a:r>
              <a:rPr lang="sv-SE" err="1"/>
              <a:t>brukeren</a:t>
            </a:r>
            <a:r>
              <a:rPr lang="sv-SE"/>
              <a:t> står i. </a:t>
            </a:r>
          </a:p>
        </p:txBody>
      </p:sp>
    </p:spTree>
    <p:extLst>
      <p:ext uri="{BB962C8B-B14F-4D97-AF65-F5344CB8AC3E}">
        <p14:creationId xmlns:p14="http://schemas.microsoft.com/office/powerpoint/2010/main" val="28460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05"/>
    </mc:Choice>
    <mc:Fallback xmlns="">
      <p:transition spd="slow" advTm="57205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ubrik 1"/>
          <p:cNvSpPr>
            <a:spLocks noGrp="1"/>
          </p:cNvSpPr>
          <p:nvPr>
            <p:ph type="ctrTitle"/>
          </p:nvPr>
        </p:nvSpPr>
        <p:spPr>
          <a:xfrm>
            <a:off x="1885154" y="2014884"/>
            <a:ext cx="5373692" cy="1113731"/>
          </a:xfrm>
        </p:spPr>
        <p:txBody>
          <a:bodyPr/>
          <a:lstStyle/>
          <a:p>
            <a:pPr eaLnBrk="1" hangingPunct="1"/>
            <a:r>
              <a:rPr lang="nb-NO" altLang="sv-SE" dirty="0"/>
              <a:t>Arbeidsmetodikk</a:t>
            </a:r>
          </a:p>
        </p:txBody>
      </p:sp>
    </p:spTree>
    <p:extLst>
      <p:ext uri="{BB962C8B-B14F-4D97-AF65-F5344CB8AC3E}">
        <p14:creationId xmlns:p14="http://schemas.microsoft.com/office/powerpoint/2010/main" val="3906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76"/>
    </mc:Choice>
    <mc:Fallback xmlns="">
      <p:transition spd="slow" advTm="76376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CA9713-890F-DE44-AB5C-7C0D5355B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3648" y="2211710"/>
            <a:ext cx="3384376" cy="1728000"/>
          </a:xfrm>
        </p:spPr>
        <p:txBody>
          <a:bodyPr/>
          <a:lstStyle/>
          <a:p>
            <a:r>
              <a:rPr lang="sv-SE" dirty="0"/>
              <a:t>PERSONAS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320D9B-359D-3C4C-B107-4AC22E42C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55526"/>
            <a:ext cx="2975182" cy="29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2"/>
    </mc:Choice>
    <mc:Fallback xmlns="">
      <p:transition spd="slow" advTm="944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3C9E93-5B43-DB4B-98B5-571B1E42E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38" y="490686"/>
            <a:ext cx="4631429" cy="699404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Hva</a:t>
            </a:r>
            <a:r>
              <a:rPr lang="sv-SE" dirty="0">
                <a:solidFill>
                  <a:schemeClr val="bg1"/>
                </a:solidFill>
              </a:rPr>
              <a:t> er </a:t>
            </a:r>
            <a:r>
              <a:rPr lang="sv-SE" dirty="0" err="1">
                <a:solidFill>
                  <a:schemeClr val="bg1"/>
                </a:solidFill>
              </a:rPr>
              <a:t>personas</a:t>
            </a:r>
            <a:r>
              <a:rPr lang="sv-SE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765EDD-1D32-9740-BCBB-2AD00BC59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513" y="1526833"/>
            <a:ext cx="8410162" cy="3075974"/>
          </a:xfrm>
        </p:spPr>
        <p:txBody>
          <a:bodyPr>
            <a:normAutofit/>
          </a:bodyPr>
          <a:lstStyle/>
          <a:p>
            <a:r>
              <a:rPr lang="nb-NO"/>
              <a:t>Fiktiv personalisering av brukerne </a:t>
            </a:r>
          </a:p>
          <a:p>
            <a:r>
              <a:rPr lang="nb-NO"/>
              <a:t>Omfavner behov, mål og atferdsmønstre</a:t>
            </a:r>
          </a:p>
          <a:p>
            <a:r>
              <a:rPr lang="nb-NO"/>
              <a:t>Identifisere utfordringer og motivasjoner </a:t>
            </a:r>
          </a:p>
          <a:p>
            <a:r>
              <a:rPr lang="nb-NO"/>
              <a:t>Anbefales å ha 3 kjerne </a:t>
            </a:r>
            <a:r>
              <a:rPr lang="nb-NO" err="1"/>
              <a:t>personas</a:t>
            </a:r>
            <a:r>
              <a:rPr lang="nb-NO"/>
              <a:t>, men man kan ha flere. 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32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67"/>
    </mc:Choice>
    <mc:Fallback xmlns="">
      <p:transition spd="slow" advTm="64367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2E263B57-D5D7-8446-9994-C887F48A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018535" cy="699404"/>
          </a:xfrm>
        </p:spPr>
        <p:txBody>
          <a:bodyPr/>
          <a:lstStyle/>
          <a:p>
            <a:r>
              <a:rPr lang="sv-SE" dirty="0" err="1"/>
              <a:t>Risiko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42D445B-DA21-8643-B1FA-864C6DD3BA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513" y="1526833"/>
            <a:ext cx="8410162" cy="3075974"/>
          </a:xfrm>
        </p:spPr>
        <p:txBody>
          <a:bodyPr>
            <a:normAutofit/>
          </a:bodyPr>
          <a:lstStyle/>
          <a:p>
            <a:r>
              <a:rPr lang="nb-NO" sz="2800"/>
              <a:t>At man bare ser på den ”typiske” brukeren</a:t>
            </a:r>
          </a:p>
          <a:p>
            <a:r>
              <a:rPr lang="nb-NO" sz="2800"/>
              <a:t>Ekskludere snarere enn inkluderer </a:t>
            </a:r>
          </a:p>
          <a:p>
            <a:r>
              <a:rPr lang="nb-NO" sz="2800"/>
              <a:t>Fare for å stereotypifisering</a:t>
            </a:r>
          </a:p>
          <a:p>
            <a:r>
              <a:rPr lang="nb-NO" sz="2800"/>
              <a:t>For </a:t>
            </a:r>
            <a:r>
              <a:rPr lang="nb-NO" sz="2800" b="1"/>
              <a:t>mye</a:t>
            </a:r>
            <a:r>
              <a:rPr lang="nb-NO" sz="2800"/>
              <a:t> fokus på funksjonsnedsettelse</a:t>
            </a:r>
          </a:p>
          <a:p>
            <a:pPr lvl="1"/>
            <a:r>
              <a:rPr lang="nb-NO"/>
              <a:t>Kan være så mangt </a:t>
            </a:r>
          </a:p>
          <a:p>
            <a:pPr lvl="1"/>
            <a:r>
              <a:rPr lang="nb-NO"/>
              <a:t>Temporært, situasjonsbetinget..</a:t>
            </a:r>
          </a:p>
        </p:txBody>
      </p:sp>
    </p:spTree>
    <p:extLst>
      <p:ext uri="{BB962C8B-B14F-4D97-AF65-F5344CB8AC3E}">
        <p14:creationId xmlns:p14="http://schemas.microsoft.com/office/powerpoint/2010/main" val="21509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6"/>
    </mc:Choice>
    <mc:Fallback xmlns="">
      <p:transition spd="slow" advTm="52006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2E263B57-D5D7-8446-9994-C887F48A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3358645" cy="699404"/>
          </a:xfrm>
        </p:spPr>
        <p:txBody>
          <a:bodyPr/>
          <a:lstStyle/>
          <a:p>
            <a:r>
              <a:rPr lang="sv-SE" dirty="0" err="1"/>
              <a:t>Tilnærming</a:t>
            </a:r>
            <a:r>
              <a:rPr lang="sv-SE" dirty="0"/>
              <a:t> 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E66E1EF-AB7F-E54A-B92A-6FD6DAB4C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513" y="1526833"/>
            <a:ext cx="8410162" cy="3075974"/>
          </a:xfrm>
        </p:spPr>
        <p:txBody>
          <a:bodyPr>
            <a:normAutofit fontScale="92500" lnSpcReduction="20000"/>
          </a:bodyPr>
          <a:lstStyle/>
          <a:p>
            <a:r>
              <a:rPr lang="sv-SE" sz="2600"/>
              <a:t>Research</a:t>
            </a:r>
            <a:r>
              <a:rPr lang="sv-SE" sz="2800"/>
              <a:t> </a:t>
            </a:r>
          </a:p>
          <a:p>
            <a:pPr lvl="1"/>
            <a:r>
              <a:rPr lang="sv-SE" sz="2200"/>
              <a:t>Studier</a:t>
            </a:r>
          </a:p>
          <a:p>
            <a:pPr lvl="1"/>
            <a:r>
              <a:rPr lang="sv-SE" sz="2200"/>
              <a:t>Intervjuer med reelle </a:t>
            </a:r>
            <a:r>
              <a:rPr lang="sv-SE" sz="2200" err="1"/>
              <a:t>brukere</a:t>
            </a:r>
            <a:endParaRPr lang="sv-SE" sz="2200"/>
          </a:p>
          <a:p>
            <a:r>
              <a:rPr lang="sv-SE" sz="2600"/>
              <a:t>Se på konkrete </a:t>
            </a:r>
            <a:r>
              <a:rPr lang="sv-SE" sz="2600" err="1"/>
              <a:t>situasjoner</a:t>
            </a:r>
            <a:r>
              <a:rPr lang="sv-SE" sz="2600"/>
              <a:t> (stress-</a:t>
            </a:r>
            <a:r>
              <a:rPr lang="sv-SE" sz="2600" err="1"/>
              <a:t>cases</a:t>
            </a:r>
            <a:r>
              <a:rPr lang="sv-SE" sz="2600"/>
              <a:t>)</a:t>
            </a:r>
          </a:p>
          <a:p>
            <a:pPr lvl="1"/>
            <a:r>
              <a:rPr lang="nb-NO" sz="2200"/>
              <a:t>Hvem står i fare for å ekskluderes eller diskrimineres?</a:t>
            </a:r>
          </a:p>
          <a:p>
            <a:pPr lvl="1"/>
            <a:r>
              <a:rPr lang="nb-NO" sz="2200"/>
              <a:t>I hvilke situasjoner skjer dette? Hvilke kontaktpunkter?</a:t>
            </a:r>
          </a:p>
          <a:p>
            <a:r>
              <a:rPr lang="nb-NO" sz="2600"/>
              <a:t>Empatisk tjenestesafari </a:t>
            </a:r>
          </a:p>
          <a:p>
            <a:pPr lvl="1"/>
            <a:r>
              <a:rPr lang="nb-NO" sz="2200"/>
              <a:t>Går ut i feltet og tester/opplever en tjeneste </a:t>
            </a:r>
          </a:p>
          <a:p>
            <a:pPr lvl="1"/>
            <a:r>
              <a:rPr lang="nb-NO" sz="2200"/>
              <a:t>Simulerer en utfordring. Setter seg in i brukernes sko. 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48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34"/>
    </mc:Choice>
    <mc:Fallback xmlns="">
      <p:transition spd="slow" advTm="105334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2E263B57-D5D7-8446-9994-C887F48A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030850" cy="699404"/>
          </a:xfrm>
        </p:spPr>
        <p:txBody>
          <a:bodyPr/>
          <a:lstStyle/>
          <a:p>
            <a:r>
              <a:rPr lang="sv-SE" dirty="0"/>
              <a:t>Målet i </a:t>
            </a:r>
            <a:r>
              <a:rPr lang="sv-SE" dirty="0" err="1"/>
              <a:t>dette</a:t>
            </a:r>
            <a:r>
              <a:rPr lang="sv-SE" dirty="0"/>
              <a:t> </a:t>
            </a:r>
            <a:r>
              <a:rPr lang="sv-SE" dirty="0" err="1"/>
              <a:t>prosjektet</a:t>
            </a:r>
            <a:r>
              <a:rPr lang="sv-SE" dirty="0"/>
              <a:t> 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E66E1EF-AB7F-E54A-B92A-6FD6DAB4C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513" y="1526833"/>
            <a:ext cx="8410162" cy="3075974"/>
          </a:xfrm>
        </p:spPr>
        <p:txBody>
          <a:bodyPr>
            <a:normAutofit/>
          </a:bodyPr>
          <a:lstStyle/>
          <a:p>
            <a:r>
              <a:rPr lang="nb-NO" dirty="0"/>
              <a:t>Kunnskapsoverføring av universell utforming</a:t>
            </a:r>
          </a:p>
          <a:p>
            <a:r>
              <a:rPr lang="nb-NO" dirty="0"/>
              <a:t>Tilsammen, ta frem materiale og metoder for å inkludere brukere i alle stadier, </a:t>
            </a:r>
            <a:r>
              <a:rPr lang="sv-SE" dirty="0" err="1"/>
              <a:t>sk</a:t>
            </a:r>
            <a:r>
              <a:rPr lang="nb-NO" dirty="0"/>
              <a:t>reddersydd kommunenes arbeid med </a:t>
            </a:r>
            <a:r>
              <a:rPr lang="nb-NO" dirty="0" err="1"/>
              <a:t>SmarteByer</a:t>
            </a:r>
            <a:r>
              <a:rPr lang="nb-NO" dirty="0"/>
              <a:t>  </a:t>
            </a:r>
          </a:p>
          <a:p>
            <a:r>
              <a:rPr lang="nb-NO" dirty="0"/>
              <a:t>Vi introduserer tenkt tjenestedesignmetodikk (</a:t>
            </a:r>
            <a:r>
              <a:rPr lang="nb-NO" dirty="0" err="1"/>
              <a:t>personas</a:t>
            </a:r>
            <a:r>
              <a:rPr lang="nb-NO" dirty="0"/>
              <a:t>, brukerreiser, matriser)</a:t>
            </a:r>
          </a:p>
        </p:txBody>
      </p:sp>
    </p:spTree>
    <p:extLst>
      <p:ext uri="{BB962C8B-B14F-4D97-AF65-F5344CB8AC3E}">
        <p14:creationId xmlns:p14="http://schemas.microsoft.com/office/powerpoint/2010/main" val="315012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59"/>
    </mc:Choice>
    <mc:Fallback xmlns="">
      <p:transition spd="slow" advTm="28059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0268C3-25BE-AD4E-A496-5F26E3BA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747900" cy="699404"/>
          </a:xfrm>
        </p:spPr>
        <p:txBody>
          <a:bodyPr/>
          <a:lstStyle/>
          <a:p>
            <a:r>
              <a:rPr lang="nb-NO" dirty="0" err="1"/>
              <a:t>Personas</a:t>
            </a:r>
            <a:endParaRPr lang="nb-NO" dirty="0"/>
          </a:p>
        </p:txBody>
      </p:sp>
      <p:pic>
        <p:nvPicPr>
          <p:cNvPr id="4" name="Bildobjekt 2" descr="Et skjermbilde av en illustrasjon som viser en skiss av en man med skjegg samt kort tekst som beskriver mannen. ">
            <a:extLst>
              <a:ext uri="{FF2B5EF4-FFF2-40B4-BE49-F238E27FC236}">
                <a16:creationId xmlns:a16="http://schemas.microsoft.com/office/drawing/2014/main" id="{CFAE898E-FC47-CE4A-B3D6-602C70DAE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59"/>
          <a:stretch/>
        </p:blipFill>
        <p:spPr>
          <a:xfrm>
            <a:off x="539205" y="1896192"/>
            <a:ext cx="2066855" cy="2835798"/>
          </a:xfrm>
          <a:prstGeom prst="rect">
            <a:avLst/>
          </a:prstGeom>
        </p:spPr>
      </p:pic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8F8D96F-3B9D-7A4B-A51E-967B545703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err="1"/>
              <a:t>Proto-persona</a:t>
            </a:r>
            <a:r>
              <a:rPr lang="nb-NO"/>
              <a:t> </a:t>
            </a:r>
          </a:p>
        </p:txBody>
      </p:sp>
      <p:pic>
        <p:nvPicPr>
          <p:cNvPr id="7" name="Bilde 6" descr="Et skjermbilde som viser en grafisk representasjon av en persona. Detaljert informasjon beskrivs slik som personens behov, smertepunkter, motivasjoner og personalia. ">
            <a:extLst>
              <a:ext uri="{FF2B5EF4-FFF2-40B4-BE49-F238E27FC236}">
                <a16:creationId xmlns:a16="http://schemas.microsoft.com/office/drawing/2014/main" id="{1C77044D-9B06-3245-BD8A-9289B6019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96" y="1896193"/>
            <a:ext cx="5041417" cy="28357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69534CF0-1F36-E94F-9C64-1EFBB3FF5D7B}"/>
              </a:ext>
            </a:extLst>
          </p:cNvPr>
          <p:cNvSpPr txBox="1">
            <a:spLocks/>
          </p:cNvSpPr>
          <p:nvPr/>
        </p:nvSpPr>
        <p:spPr>
          <a:xfrm>
            <a:off x="3409898" y="1512000"/>
            <a:ext cx="5400000" cy="3075974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err="1"/>
              <a:t>Persona</a:t>
            </a:r>
            <a:r>
              <a:rPr lang="nb-NO"/>
              <a:t> (High-</a:t>
            </a:r>
            <a:r>
              <a:rPr lang="nb-NO" err="1"/>
              <a:t>fidelity</a:t>
            </a:r>
            <a:r>
              <a:rPr lang="nb-NO"/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0651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99"/>
    </mc:Choice>
    <mc:Fallback xmlns="">
      <p:transition spd="slow" advTm="49199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FD86FA-277E-574F-9459-E1F210255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82916"/>
            <a:ext cx="6252065" cy="699404"/>
          </a:xfrm>
          <a:noFill/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Design for Business - mal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4707547-0E36-8141-BE34-4C80472692EC}"/>
              </a:ext>
            </a:extLst>
          </p:cNvPr>
          <p:cNvSpPr txBox="1"/>
          <p:nvPr/>
        </p:nvSpPr>
        <p:spPr>
          <a:xfrm>
            <a:off x="5278384" y="4482848"/>
            <a:ext cx="2696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/>
              <a:t>Hentet fra Design for Business</a:t>
            </a:r>
          </a:p>
        </p:txBody>
      </p:sp>
      <p:pic>
        <p:nvPicPr>
          <p:cNvPr id="3" name="Bilde 2" descr="En illustrasjon av en person i midten og tekst på sidene som kan fylles ut innenfor ulike temaer. ">
            <a:extLst>
              <a:ext uri="{FF2B5EF4-FFF2-40B4-BE49-F238E27FC236}">
                <a16:creationId xmlns:a16="http://schemas.microsoft.com/office/drawing/2014/main" id="{D61DCBA3-C46D-C940-AD33-1E9F73BF6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75" y="352875"/>
            <a:ext cx="7182781" cy="44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6"/>
    </mc:Choice>
    <mc:Fallback xmlns="">
      <p:transition spd="slow" advTm="38456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ubrik 1"/>
          <p:cNvSpPr>
            <a:spLocks noGrp="1"/>
          </p:cNvSpPr>
          <p:nvPr>
            <p:ph type="ctrTitle"/>
          </p:nvPr>
        </p:nvSpPr>
        <p:spPr>
          <a:xfrm>
            <a:off x="2771376" y="2016609"/>
            <a:ext cx="3601247" cy="1110281"/>
          </a:xfrm>
        </p:spPr>
        <p:txBody>
          <a:bodyPr/>
          <a:lstStyle/>
          <a:p>
            <a:pPr eaLnBrk="1" hangingPunct="1"/>
            <a:r>
              <a:rPr lang="sv-SE" altLang="sv-SE" dirty="0" err="1"/>
              <a:t>Første</a:t>
            </a:r>
            <a:r>
              <a:rPr lang="sv-SE" altLang="sv-SE" dirty="0"/>
              <a:t> utkast</a:t>
            </a:r>
          </a:p>
        </p:txBody>
      </p:sp>
    </p:spTree>
    <p:extLst>
      <p:ext uri="{BB962C8B-B14F-4D97-AF65-F5344CB8AC3E}">
        <p14:creationId xmlns:p14="http://schemas.microsoft.com/office/powerpoint/2010/main" val="312784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2"/>
    </mc:Choice>
    <mc:Fallback xmlns="">
      <p:transition spd="slow" advTm="1627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 idx="4294967295"/>
          </p:nvPr>
        </p:nvSpPr>
        <p:spPr>
          <a:xfrm>
            <a:off x="0" y="411504"/>
            <a:ext cx="3275289" cy="699404"/>
          </a:xfrm>
        </p:spPr>
        <p:txBody>
          <a:bodyPr/>
          <a:lstStyle/>
          <a:p>
            <a:r>
              <a:rPr lang="sv-SE" dirty="0" err="1"/>
              <a:t>Hva</a:t>
            </a:r>
            <a:r>
              <a:rPr lang="sv-SE" dirty="0"/>
              <a:t> vi </a:t>
            </a:r>
            <a:r>
              <a:rPr lang="sv-SE" dirty="0" err="1"/>
              <a:t>gjør</a:t>
            </a:r>
            <a:r>
              <a:rPr lang="sv-SE" dirty="0"/>
              <a:t> 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77B1385-750D-2F42-B7D2-3867405BC36D}"/>
              </a:ext>
            </a:extLst>
          </p:cNvPr>
          <p:cNvSpPr/>
          <p:nvPr/>
        </p:nvSpPr>
        <p:spPr>
          <a:xfrm>
            <a:off x="3672898" y="4083918"/>
            <a:ext cx="2576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/>
              <a:t>Universell </a:t>
            </a:r>
            <a:r>
              <a:rPr lang="sv-SE" sz="2000" err="1"/>
              <a:t>utforming</a:t>
            </a:r>
            <a:endParaRPr lang="sv-SE" sz="2000"/>
          </a:p>
        </p:txBody>
      </p:sp>
      <p:pic>
        <p:nvPicPr>
          <p:cNvPr id="9" name="Bildobjekt 8" descr="Funka asterisk, en mångfärgad stjärna eller blomma.">
            <a:extLst>
              <a:ext uri="{FF2B5EF4-FFF2-40B4-BE49-F238E27FC236}">
                <a16:creationId xmlns:a16="http://schemas.microsoft.com/office/drawing/2014/main" id="{F25875CA-B32D-2A41-B330-93BE557B8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3803" y="1203598"/>
            <a:ext cx="2736304" cy="2736304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1917A4A-12A8-1045-8174-73030CE3E173}"/>
              </a:ext>
            </a:extLst>
          </p:cNvPr>
          <p:cNvSpPr/>
          <p:nvPr/>
        </p:nvSpPr>
        <p:spPr>
          <a:xfrm>
            <a:off x="247589" y="1682064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/>
              <a:t>Forskning </a:t>
            </a:r>
            <a:r>
              <a:rPr lang="sv-SE" err="1"/>
              <a:t>og</a:t>
            </a:r>
            <a:r>
              <a:rPr lang="sv-SE"/>
              <a:t> </a:t>
            </a:r>
            <a:r>
              <a:rPr lang="sv-SE" err="1"/>
              <a:t>innovasjon</a:t>
            </a:r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D546277-B4D0-E245-B1CC-EC9B51E2B34B}"/>
              </a:ext>
            </a:extLst>
          </p:cNvPr>
          <p:cNvSpPr/>
          <p:nvPr/>
        </p:nvSpPr>
        <p:spPr>
          <a:xfrm>
            <a:off x="716459" y="2296247"/>
            <a:ext cx="2359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err="1"/>
              <a:t>Samarbeidsprojsekt</a:t>
            </a:r>
            <a:endParaRPr lang="sv-SE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5859E98-08DD-274B-B664-9B14621E4085}"/>
              </a:ext>
            </a:extLst>
          </p:cNvPr>
          <p:cNvSpPr/>
          <p:nvPr/>
        </p:nvSpPr>
        <p:spPr>
          <a:xfrm>
            <a:off x="520099" y="2910430"/>
            <a:ext cx="164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/>
              <a:t>Tillitsoppdrag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86F5B48-93F6-244A-8396-81BEB7219694}"/>
              </a:ext>
            </a:extLst>
          </p:cNvPr>
          <p:cNvSpPr/>
          <p:nvPr/>
        </p:nvSpPr>
        <p:spPr>
          <a:xfrm>
            <a:off x="1212725" y="3524613"/>
            <a:ext cx="191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/>
              <a:t>Standardisering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2392B7F-6EC9-B044-A2C3-FD0A7FA6F8C4}"/>
              </a:ext>
            </a:extLst>
          </p:cNvPr>
          <p:cNvSpPr/>
          <p:nvPr/>
        </p:nvSpPr>
        <p:spPr>
          <a:xfrm>
            <a:off x="6503494" y="1682064"/>
            <a:ext cx="1093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err="1"/>
              <a:t>Utvikling</a:t>
            </a:r>
            <a:endParaRPr lang="sv-SE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349007F-6FE4-754A-97B8-469781CB933B}"/>
              </a:ext>
            </a:extLst>
          </p:cNvPr>
          <p:cNvSpPr/>
          <p:nvPr/>
        </p:nvSpPr>
        <p:spPr>
          <a:xfrm>
            <a:off x="6503494" y="2296247"/>
            <a:ext cx="246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err="1"/>
              <a:t>Analyse</a:t>
            </a:r>
            <a:r>
              <a:rPr lang="sv-SE"/>
              <a:t>, </a:t>
            </a:r>
            <a:r>
              <a:rPr lang="sv-SE" err="1"/>
              <a:t>støtte</a:t>
            </a:r>
            <a:r>
              <a:rPr lang="sv-SE"/>
              <a:t> </a:t>
            </a:r>
            <a:r>
              <a:rPr lang="sv-SE" err="1"/>
              <a:t>og</a:t>
            </a:r>
            <a:r>
              <a:rPr lang="sv-SE"/>
              <a:t> test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A0219D4-6E9D-6F46-90F1-42C9AD986F53}"/>
              </a:ext>
            </a:extLst>
          </p:cNvPr>
          <p:cNvSpPr/>
          <p:nvPr/>
        </p:nvSpPr>
        <p:spPr>
          <a:xfrm>
            <a:off x="6503494" y="3187429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/>
              <a:t>Kurs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5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2"/>
    </mc:Choice>
    <mc:Fallback xmlns="">
      <p:transition spd="slow" advTm="25892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32B687-7451-0C4C-B7F9-E82E003C3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82916"/>
            <a:ext cx="5880168" cy="699404"/>
          </a:xfrm>
          <a:noFill/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Chris </a:t>
            </a:r>
            <a:r>
              <a:rPr lang="nb-NO" dirty="0" err="1">
                <a:solidFill>
                  <a:schemeClr val="bg1"/>
                </a:solidFill>
              </a:rPr>
              <a:t>Jenkins</a:t>
            </a:r>
            <a:r>
              <a:rPr lang="nb-NO" dirty="0">
                <a:solidFill>
                  <a:schemeClr val="bg1"/>
                </a:solidFill>
              </a:rPr>
              <a:t> - </a:t>
            </a:r>
            <a:r>
              <a:rPr lang="nb-NO" dirty="0" err="1">
                <a:solidFill>
                  <a:schemeClr val="bg1"/>
                </a:solidFill>
              </a:rPr>
              <a:t>Persona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9" name="Bilde 8" descr="Grafisk illustrasjon av Chris Jenkins, en fiktiv person med ulike beskrivelser.  ">
            <a:extLst>
              <a:ext uri="{FF2B5EF4-FFF2-40B4-BE49-F238E27FC236}">
                <a16:creationId xmlns:a16="http://schemas.microsoft.com/office/drawing/2014/main" id="{6E1A2F63-5BFF-D947-8ADB-85CCDE867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47" y="336157"/>
            <a:ext cx="6794917" cy="480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08"/>
    </mc:Choice>
    <mc:Fallback xmlns="">
      <p:transition spd="slow" advTm="3210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6B7B90C-1E19-E44F-9F8E-10A6C12F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81" y="314926"/>
            <a:ext cx="7957660" cy="699404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Hvordan</a:t>
            </a:r>
            <a:r>
              <a:rPr lang="nb-NO" baseline="0" dirty="0">
                <a:solidFill>
                  <a:schemeClr val="bg1"/>
                </a:solidFill>
              </a:rPr>
              <a:t> kan vi slå de sammen?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3" name="Bilde 2" descr="En illustrasjon av en person i midten og tekst på sidene som kan fylles ut innenfor ulike temaer. ">
            <a:extLst>
              <a:ext uri="{FF2B5EF4-FFF2-40B4-BE49-F238E27FC236}">
                <a16:creationId xmlns:a16="http://schemas.microsoft.com/office/drawing/2014/main" id="{66853DBF-40BA-9F49-8ABA-02F1D6B5F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37" y="1250067"/>
            <a:ext cx="4362957" cy="267375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A492853-D431-E14F-8358-BAA5386F0634}"/>
              </a:ext>
            </a:extLst>
          </p:cNvPr>
          <p:cNvSpPr txBox="1"/>
          <p:nvPr/>
        </p:nvSpPr>
        <p:spPr>
          <a:xfrm>
            <a:off x="4803494" y="2118167"/>
            <a:ext cx="787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/>
              <a:t>+</a:t>
            </a:r>
          </a:p>
        </p:txBody>
      </p:sp>
      <p:pic>
        <p:nvPicPr>
          <p:cNvPr id="9" name="Bilde 8" descr="Grafisk illustrasjon av Chris Jenkins, en fiktiv person med ulike beskrivelser.  ">
            <a:extLst>
              <a:ext uri="{FF2B5EF4-FFF2-40B4-BE49-F238E27FC236}">
                <a16:creationId xmlns:a16="http://schemas.microsoft.com/office/drawing/2014/main" id="{6E1A2F63-5BFF-D947-8ADB-85CCDE867E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1" r="15030"/>
          <a:stretch/>
        </p:blipFill>
        <p:spPr>
          <a:xfrm>
            <a:off x="5694745" y="1130702"/>
            <a:ext cx="2882096" cy="28820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69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7"/>
    </mc:Choice>
    <mc:Fallback xmlns="">
      <p:transition spd="slow" advTm="35537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DFBBC3C5-7BD2-1D47-9459-FF14ACCE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868"/>
            <a:ext cx="3217581" cy="699404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Brukerreise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4" name="Bilde 3" descr="En grafisk representasjon av brukerreise til Chris Jenkins. Et scenario, fire steg, og opplevelse skåringer.">
            <a:extLst>
              <a:ext uri="{FF2B5EF4-FFF2-40B4-BE49-F238E27FC236}">
                <a16:creationId xmlns:a16="http://schemas.microsoft.com/office/drawing/2014/main" id="{4E46E1E4-2687-A644-B64D-98B9543D1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44" y="792597"/>
            <a:ext cx="6042562" cy="42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56"/>
    </mc:Choice>
    <mc:Fallback xmlns="">
      <p:transition spd="slow" advTm="65056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DFBBC3C5-7BD2-1D47-9459-FF14ACCE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868"/>
            <a:ext cx="3217581" cy="699404"/>
          </a:xfrm>
        </p:spPr>
        <p:txBody>
          <a:bodyPr/>
          <a:lstStyle/>
          <a:p>
            <a:r>
              <a:rPr lang="sv-SE" dirty="0" err="1">
                <a:solidFill>
                  <a:schemeClr val="bg1"/>
                </a:solidFill>
              </a:rPr>
              <a:t>Brukerreise</a:t>
            </a:r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3" name="Bilde 2" descr="Grafisk representasjon av brukerreise til Chris Jenkins som vises i en linje med steg som går fra punkt til punkt. ">
            <a:extLst>
              <a:ext uri="{FF2B5EF4-FFF2-40B4-BE49-F238E27FC236}">
                <a16:creationId xmlns:a16="http://schemas.microsoft.com/office/drawing/2014/main" id="{4804AADC-5942-D54B-9D18-E48C5E00E6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0"/>
          <a:stretch/>
        </p:blipFill>
        <p:spPr>
          <a:xfrm>
            <a:off x="936972" y="856272"/>
            <a:ext cx="7270056" cy="28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8"/>
    </mc:Choice>
    <mc:Fallback xmlns="">
      <p:transition spd="slow" advTm="21578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DFBBC3C5-7BD2-1D47-9459-FF14ACCE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868"/>
            <a:ext cx="5848108" cy="699404"/>
          </a:xfrm>
        </p:spPr>
        <p:txBody>
          <a:bodyPr/>
          <a:lstStyle/>
          <a:p>
            <a:r>
              <a:rPr lang="sv-SE" err="1">
                <a:solidFill>
                  <a:schemeClr val="bg1"/>
                </a:solidFill>
              </a:rPr>
              <a:t>Tilgjengelighetsmatrise</a:t>
            </a:r>
            <a:endParaRPr lang="sv-SE">
              <a:solidFill>
                <a:schemeClr val="bg1"/>
              </a:solidFill>
            </a:endParaRPr>
          </a:p>
        </p:txBody>
      </p:sp>
      <p:pic>
        <p:nvPicPr>
          <p:cNvPr id="6" name="Bilde 5" descr="Grafisk illustrasjon av et rutenett med kontaktpunkter i øverste rad vertikalt, ulike personas vises i første rad horisontalt. ">
            <a:extLst>
              <a:ext uri="{FF2B5EF4-FFF2-40B4-BE49-F238E27FC236}">
                <a16:creationId xmlns:a16="http://schemas.microsoft.com/office/drawing/2014/main" id="{8B888FCB-92A4-194C-BDF8-3C925DB3B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7" y="1016601"/>
            <a:ext cx="5097873" cy="374214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CE762EA-179F-264E-B952-88456EF054E5}"/>
              </a:ext>
            </a:extLst>
          </p:cNvPr>
          <p:cNvSpPr txBox="1"/>
          <p:nvPr/>
        </p:nvSpPr>
        <p:spPr>
          <a:xfrm>
            <a:off x="5608903" y="1146692"/>
            <a:ext cx="3129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Kommunikasjonsskjema</a:t>
            </a:r>
            <a:br>
              <a:rPr lang="nb-NO" b="1"/>
            </a:br>
            <a:r>
              <a:rPr lang="nb-NO" b="1"/>
              <a:t>for innbyggerdialog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0D6F8FA-8364-944E-B734-780AB2F36671}"/>
              </a:ext>
            </a:extLst>
          </p:cNvPr>
          <p:cNvSpPr txBox="1"/>
          <p:nvPr/>
        </p:nvSpPr>
        <p:spPr>
          <a:xfrm>
            <a:off x="5524015" y="1944548"/>
            <a:ext cx="36263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Er alle kontaktpunkter brukbare </a:t>
            </a:r>
            <a:br>
              <a:rPr lang="nb-NO" sz="1600"/>
            </a:br>
            <a:r>
              <a:rPr lang="nb-NO" sz="1600"/>
              <a:t>for alle brukere?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Er noen utilgjengelige </a:t>
            </a:r>
            <a:br>
              <a:rPr lang="nb-NO" sz="1600"/>
            </a:br>
            <a:r>
              <a:rPr lang="nb-NO" sz="1600"/>
              <a:t>(</a:t>
            </a:r>
            <a:r>
              <a:rPr lang="nb-NO" sz="1400"/>
              <a:t>eller gir dårlig brukeropplevelse</a:t>
            </a:r>
            <a:r>
              <a:rPr lang="nb-NO" sz="1600"/>
              <a:t>)?</a:t>
            </a:r>
            <a:br>
              <a:rPr lang="nb-NO" sz="1600"/>
            </a:br>
            <a:r>
              <a:rPr lang="nb-NO" sz="1600"/>
              <a:t>For hvem?</a:t>
            </a:r>
          </a:p>
          <a:p>
            <a:endParaRPr lang="nb-NO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Fyller ut matrisen 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600"/>
              <a:t>0, 1, 2, 3</a:t>
            </a:r>
          </a:p>
          <a:p>
            <a:pPr lvl="1"/>
            <a:r>
              <a:rPr lang="nb-NO" sz="1600"/>
              <a:t>eller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nb-NO"/>
              <a:t>❌  ✔️  </a:t>
            </a:r>
            <a:r>
              <a:rPr lang="nb-NO" sz="3600" b="1">
                <a:solidFill>
                  <a:srgbClr val="00B050"/>
                </a:solidFill>
              </a:rPr>
              <a:t>+</a:t>
            </a:r>
            <a:endParaRPr lang="nb-NO" sz="3200" b="1">
              <a:solidFill>
                <a:srgbClr val="00B050"/>
              </a:solidFill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08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05"/>
    </mc:Choice>
    <mc:Fallback xmlns="">
      <p:transition spd="slow" advTm="46905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DFBBC3C5-7BD2-1D47-9459-FF14ACCE9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868"/>
            <a:ext cx="5848108" cy="699404"/>
          </a:xfrm>
        </p:spPr>
        <p:txBody>
          <a:bodyPr/>
          <a:lstStyle/>
          <a:p>
            <a:r>
              <a:rPr lang="sv-SE" err="1">
                <a:solidFill>
                  <a:schemeClr val="bg1"/>
                </a:solidFill>
              </a:rPr>
              <a:t>Tilgjengelighetsmatrise</a:t>
            </a:r>
            <a:endParaRPr lang="sv-SE">
              <a:solidFill>
                <a:schemeClr val="bg1"/>
              </a:solidFill>
            </a:endParaRPr>
          </a:p>
        </p:txBody>
      </p:sp>
      <p:pic>
        <p:nvPicPr>
          <p:cNvPr id="9" name="Bilde 8" descr="Grafisk illustrasjon av et rutenett med kontaktpunkter i øverste rad vertikalt, ulike personas vises i første rad horisontalt. ">
            <a:extLst>
              <a:ext uri="{FF2B5EF4-FFF2-40B4-BE49-F238E27FC236}">
                <a16:creationId xmlns:a16="http://schemas.microsoft.com/office/drawing/2014/main" id="{A264FFC2-8DD6-EF42-A0EE-0C89B1A2E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7" y="1016601"/>
            <a:ext cx="5097873" cy="3765918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CE762EA-179F-264E-B952-88456EF054E5}"/>
              </a:ext>
            </a:extLst>
          </p:cNvPr>
          <p:cNvSpPr txBox="1"/>
          <p:nvPr/>
        </p:nvSpPr>
        <p:spPr>
          <a:xfrm>
            <a:off x="5608903" y="973071"/>
            <a:ext cx="3535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/>
              <a:t>Skjema for evaluering av muligheter og begrensninger</a:t>
            </a:r>
          </a:p>
          <a:p>
            <a:r>
              <a:rPr lang="nb-NO" sz="1600"/>
              <a:t>I ett konsept eller prototype.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0D6F8FA-8364-944E-B734-780AB2F36671}"/>
              </a:ext>
            </a:extLst>
          </p:cNvPr>
          <p:cNvSpPr txBox="1"/>
          <p:nvPr/>
        </p:nvSpPr>
        <p:spPr>
          <a:xfrm>
            <a:off x="5524015" y="1886673"/>
            <a:ext cx="371928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Gir noen av disse begrensninger </a:t>
            </a:r>
            <a:br>
              <a:rPr lang="nb-NO" sz="1600"/>
            </a:br>
            <a:r>
              <a:rPr lang="nb-NO" sz="1600"/>
              <a:t>(</a:t>
            </a:r>
            <a:r>
              <a:rPr lang="nb-NO" sz="1400"/>
              <a:t>eller dårlig brukeropplevelse</a:t>
            </a:r>
            <a:r>
              <a:rPr lang="nb-NO" sz="1600"/>
              <a:t>)?</a:t>
            </a:r>
            <a:br>
              <a:rPr lang="nb-NO" sz="1600"/>
            </a:br>
            <a:r>
              <a:rPr lang="nb-NO" sz="1600"/>
              <a:t>For hvem?</a:t>
            </a:r>
            <a:br>
              <a:rPr lang="nb-NO" sz="1600"/>
            </a:br>
            <a:endParaRPr lang="nb-NO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Eller muligheter</a:t>
            </a:r>
          </a:p>
          <a:p>
            <a:endParaRPr lang="nb-NO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/>
              <a:t>Fyller ut matrisen med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600"/>
              <a:t>0, 1, 2, 3</a:t>
            </a:r>
          </a:p>
          <a:p>
            <a:pPr lvl="1"/>
            <a:r>
              <a:rPr lang="nb-NO" sz="1600"/>
              <a:t>eller</a:t>
            </a:r>
          </a:p>
          <a:p>
            <a:pPr marL="742950" lvl="1" indent="-28575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nb-NO"/>
              <a:t>❌  ✔️  </a:t>
            </a:r>
            <a:r>
              <a:rPr lang="nb-NO" sz="3600" b="1">
                <a:solidFill>
                  <a:srgbClr val="00B050"/>
                </a:solidFill>
              </a:rPr>
              <a:t>+</a:t>
            </a:r>
            <a:endParaRPr lang="nb-NO" sz="3200" b="1">
              <a:solidFill>
                <a:srgbClr val="00B050"/>
              </a:solidFill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259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0"/>
    </mc:Choice>
    <mc:Fallback xmlns="">
      <p:transition spd="slow" advTm="6048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79A32E8E-F381-A748-9324-50B2A29781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rgbClr val="FFF6B1"/>
                </a:solidFill>
              </a:rPr>
              <a:t>Hvordan arbeider dere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66AE4E9-12FF-4544-95E0-CF076CB8CCB2}"/>
              </a:ext>
            </a:extLst>
          </p:cNvPr>
          <p:cNvSpPr txBox="1"/>
          <p:nvPr/>
        </p:nvSpPr>
        <p:spPr>
          <a:xfrm>
            <a:off x="780747" y="1824021"/>
            <a:ext cx="7582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000" b="1"/>
              <a:t>Vi er nysgjerrig!</a:t>
            </a:r>
          </a:p>
          <a:p>
            <a:pPr algn="ctr"/>
            <a:r>
              <a:rPr lang="nb-NO" sz="4000" b="1"/>
              <a:t>Fortell hvordan dere arbeider!</a:t>
            </a:r>
          </a:p>
        </p:txBody>
      </p:sp>
    </p:spTree>
    <p:extLst>
      <p:ext uri="{BB962C8B-B14F-4D97-AF65-F5344CB8AC3E}">
        <p14:creationId xmlns:p14="http://schemas.microsoft.com/office/powerpoint/2010/main" val="35282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3"/>
    </mc:Choice>
    <mc:Fallback xmlns="">
      <p:transition spd="slow" advTm="11113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>
            <a:extLst>
              <a:ext uri="{FF2B5EF4-FFF2-40B4-BE49-F238E27FC236}">
                <a16:creationId xmlns:a16="http://schemas.microsoft.com/office/drawing/2014/main" id="{EEC6A6AE-ACBF-4341-9054-61DAD90DAE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rgbClr val="FFF6B1"/>
                </a:solidFill>
              </a:rPr>
              <a:t>Spørsmål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66AE4E9-12FF-4544-95E0-CF076CB8CCB2}"/>
              </a:ext>
            </a:extLst>
          </p:cNvPr>
          <p:cNvSpPr txBox="1"/>
          <p:nvPr/>
        </p:nvSpPr>
        <p:spPr>
          <a:xfrm>
            <a:off x="-69655" y="2094696"/>
            <a:ext cx="9283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/>
              <a:t>Hvem eier ansvaret for Smartbyer i deres kommune?</a:t>
            </a:r>
          </a:p>
          <a:p>
            <a:pPr algn="ctr"/>
            <a:r>
              <a:rPr lang="nb-NO" sz="2800"/>
              <a:t> Finnes det en UU-ansvarlig?</a:t>
            </a:r>
          </a:p>
        </p:txBody>
      </p:sp>
    </p:spTree>
    <p:extLst>
      <p:ext uri="{BB962C8B-B14F-4D97-AF65-F5344CB8AC3E}">
        <p14:creationId xmlns:p14="http://schemas.microsoft.com/office/powerpoint/2010/main" val="321987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8"/>
    </mc:Choice>
    <mc:Fallback xmlns="">
      <p:transition spd="slow" advTm="966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>
            <a:extLst>
              <a:ext uri="{FF2B5EF4-FFF2-40B4-BE49-F238E27FC236}">
                <a16:creationId xmlns:a16="http://schemas.microsoft.com/office/drawing/2014/main" id="{4CF84227-0AC8-EB4E-9DB2-F4A247C12C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nb-NO" dirty="0">
                <a:solidFill>
                  <a:srgbClr val="FFF6B1"/>
                </a:solidFill>
              </a:rPr>
              <a:t>Hvilke områder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66AE4E9-12FF-4544-95E0-CF076CB8CCB2}"/>
              </a:ext>
            </a:extLst>
          </p:cNvPr>
          <p:cNvSpPr txBox="1"/>
          <p:nvPr/>
        </p:nvSpPr>
        <p:spPr>
          <a:xfrm>
            <a:off x="317545" y="454751"/>
            <a:ext cx="8826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000" b="1"/>
              <a:t>Hvilke områder fokuserer dere på?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C3EC7E9-4557-E54E-A975-447250391EA7}"/>
              </a:ext>
            </a:extLst>
          </p:cNvPr>
          <p:cNvSpPr txBox="1"/>
          <p:nvPr/>
        </p:nvSpPr>
        <p:spPr>
          <a:xfrm>
            <a:off x="451413" y="1519038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Bygg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8B96D7FF-D14A-224A-B712-3937FDFDFE6A}"/>
              </a:ext>
            </a:extLst>
          </p:cNvPr>
          <p:cNvSpPr txBox="1"/>
          <p:nvPr/>
        </p:nvSpPr>
        <p:spPr>
          <a:xfrm>
            <a:off x="451413" y="2686594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Transport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6ED3995-1691-624B-8646-9A70E5F8DBDD}"/>
              </a:ext>
            </a:extLst>
          </p:cNvPr>
          <p:cNvSpPr txBox="1"/>
          <p:nvPr/>
        </p:nvSpPr>
        <p:spPr>
          <a:xfrm>
            <a:off x="823732" y="3845907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Miljø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D00B678-DB58-6F46-9B76-C9BB6DE08375}"/>
              </a:ext>
            </a:extLst>
          </p:cNvPr>
          <p:cNvSpPr txBox="1"/>
          <p:nvPr/>
        </p:nvSpPr>
        <p:spPr>
          <a:xfrm>
            <a:off x="2897531" y="1629452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Utdanning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24B80D1-E82B-F641-AF6C-392791108A74}"/>
              </a:ext>
            </a:extLst>
          </p:cNvPr>
          <p:cNvSpPr txBox="1"/>
          <p:nvPr/>
        </p:nvSpPr>
        <p:spPr>
          <a:xfrm>
            <a:off x="3127094" y="2798771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Renovering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FF7EA27-D73A-2B40-A229-E37DF715C8B6}"/>
              </a:ext>
            </a:extLst>
          </p:cNvPr>
          <p:cNvSpPr txBox="1"/>
          <p:nvPr/>
        </p:nvSpPr>
        <p:spPr>
          <a:xfrm>
            <a:off x="3233196" y="3840443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Energi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7F23431-3937-C440-8708-86567441245B}"/>
              </a:ext>
            </a:extLst>
          </p:cNvPr>
          <p:cNvSpPr txBox="1"/>
          <p:nvPr/>
        </p:nvSpPr>
        <p:spPr>
          <a:xfrm>
            <a:off x="5968679" y="1519037"/>
            <a:ext cx="306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Helse &amp; omsorg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44C83F6-2AC2-B348-9B30-991A76934E21}"/>
              </a:ext>
            </a:extLst>
          </p:cNvPr>
          <p:cNvSpPr txBox="1"/>
          <p:nvPr/>
        </p:nvSpPr>
        <p:spPr>
          <a:xfrm>
            <a:off x="6136511" y="2686593"/>
            <a:ext cx="23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Vannforsyning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826A9E-098D-4B45-800C-D7BBF5D7D681}"/>
              </a:ext>
            </a:extLst>
          </p:cNvPr>
          <p:cNvSpPr txBox="1"/>
          <p:nvPr/>
        </p:nvSpPr>
        <p:spPr>
          <a:xfrm>
            <a:off x="5642660" y="3840443"/>
            <a:ext cx="3599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Samfunnsplanlegging</a:t>
            </a:r>
          </a:p>
        </p:txBody>
      </p:sp>
    </p:spTree>
    <p:extLst>
      <p:ext uri="{BB962C8B-B14F-4D97-AF65-F5344CB8AC3E}">
        <p14:creationId xmlns:p14="http://schemas.microsoft.com/office/powerpoint/2010/main" val="24644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2"/>
    </mc:Choice>
    <mc:Fallback xmlns="">
      <p:transition spd="slow" advTm="16802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64A08B-072A-614F-B3D7-C2407344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C714881-784F-C947-B079-51FD2E42BDD8}"/>
              </a:ext>
            </a:extLst>
          </p:cNvPr>
          <p:cNvSpPr txBox="1"/>
          <p:nvPr/>
        </p:nvSpPr>
        <p:spPr>
          <a:xfrm>
            <a:off x="324507" y="1714501"/>
            <a:ext cx="7933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400"/>
              <a:t>Hvordan inkluderer dere innbyggere/brukere i deres prosjekt? </a:t>
            </a:r>
            <a:br>
              <a:rPr lang="nb-NO" sz="2400"/>
            </a:br>
            <a:endParaRPr lang="nb-NO" sz="2400"/>
          </a:p>
          <a:p>
            <a:pPr marL="514350" indent="-514350">
              <a:buFont typeface="+mj-lt"/>
              <a:buAutoNum type="arabicPeriod"/>
            </a:pPr>
            <a:r>
              <a:rPr lang="nb-NO" sz="2400"/>
              <a:t>Hvordan jobber dere i dag med UU i deres </a:t>
            </a:r>
            <a:r>
              <a:rPr lang="nb-NO" sz="2400" err="1"/>
              <a:t>smartbyprosjekt</a:t>
            </a:r>
            <a:r>
              <a:rPr lang="nb-NO" sz="2400"/>
              <a:t>? Verktøy, støtte og lignende?</a:t>
            </a:r>
          </a:p>
        </p:txBody>
      </p:sp>
    </p:spTree>
    <p:extLst>
      <p:ext uri="{BB962C8B-B14F-4D97-AF65-F5344CB8AC3E}">
        <p14:creationId xmlns:p14="http://schemas.microsoft.com/office/powerpoint/2010/main" val="371873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2"/>
    </mc:Choice>
    <mc:Fallback xmlns="">
      <p:transition spd="slow" advTm="1587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046540-147A-E84F-9D39-A6BF1E883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921" y="411510"/>
            <a:ext cx="7148144" cy="699404"/>
          </a:xfrm>
          <a:noFill/>
        </p:spPr>
        <p:txBody>
          <a:bodyPr/>
          <a:lstStyle/>
          <a:p>
            <a:r>
              <a:rPr lang="nb-NO" dirty="0"/>
              <a:t>Hva vi gjør</a:t>
            </a:r>
          </a:p>
        </p:txBody>
      </p:sp>
      <p:sp>
        <p:nvSpPr>
          <p:cNvPr id="5" name="Platshållare för text 4" descr="Forsknings &amp; Innovasjon">
            <a:extLst>
              <a:ext uri="{FF2B5EF4-FFF2-40B4-BE49-F238E27FC236}">
                <a16:creationId xmlns:a16="http://schemas.microsoft.com/office/drawing/2014/main" id="{B7885F8A-3B46-6345-956E-8EE482F7FF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78339" y="381040"/>
            <a:ext cx="3787321" cy="723819"/>
          </a:xfrm>
        </p:spPr>
        <p:txBody>
          <a:bodyPr/>
          <a:lstStyle/>
          <a:p>
            <a:r>
              <a:rPr lang="nb-NO" dirty="0"/>
              <a:t>Forskning &amp; Innovasjon</a:t>
            </a:r>
          </a:p>
        </p:txBody>
      </p:sp>
      <p:cxnSp>
        <p:nvCxnSpPr>
          <p:cNvPr id="24" name="Rett pil 23">
            <a:extLst>
              <a:ext uri="{FF2B5EF4-FFF2-40B4-BE49-F238E27FC236}">
                <a16:creationId xmlns:a16="http://schemas.microsoft.com/office/drawing/2014/main" id="{709D17CE-749D-1342-A8EE-12DECD791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2210765" y="1104859"/>
            <a:ext cx="625032" cy="573470"/>
          </a:xfrm>
          <a:prstGeom prst="straightConnector1">
            <a:avLst/>
          </a:prstGeom>
          <a:ln w="28575">
            <a:solidFill>
              <a:srgbClr val="ED7B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text 3" descr="Utvikling.">
            <a:extLst>
              <a:ext uri="{FF2B5EF4-FFF2-40B4-BE49-F238E27FC236}">
                <a16:creationId xmlns:a16="http://schemas.microsoft.com/office/drawing/2014/main" id="{62A616E4-10B7-DD41-9D23-8ECEE5984FC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442" y="1834369"/>
            <a:ext cx="1631917" cy="723819"/>
          </a:xfrm>
        </p:spPr>
        <p:txBody>
          <a:bodyPr/>
          <a:lstStyle/>
          <a:p>
            <a:r>
              <a:rPr lang="nb-NO" dirty="0"/>
              <a:t>Utvikling</a:t>
            </a:r>
          </a:p>
        </p:txBody>
      </p:sp>
      <p:sp>
        <p:nvSpPr>
          <p:cNvPr id="7" name="textruta 2">
            <a:extLst>
              <a:ext uri="{FF2B5EF4-FFF2-40B4-BE49-F238E27FC236}">
                <a16:creationId xmlns:a16="http://schemas.microsoft.com/office/drawing/2014/main" id="{EE8CCCE3-4E85-BC4F-98DD-2548F55CB7A0}"/>
              </a:ext>
            </a:extLst>
          </p:cNvPr>
          <p:cNvSpPr txBox="1"/>
          <p:nvPr/>
        </p:nvSpPr>
        <p:spPr>
          <a:xfrm>
            <a:off x="938273" y="2880024"/>
            <a:ext cx="1657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Konsept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Workshops</a:t>
            </a:r>
          </a:p>
        </p:txBody>
      </p:sp>
      <p:cxnSp>
        <p:nvCxnSpPr>
          <p:cNvPr id="26" name="Rett pil 25">
            <a:extLst>
              <a:ext uri="{FF2B5EF4-FFF2-40B4-BE49-F238E27FC236}">
                <a16:creationId xmlns:a16="http://schemas.microsoft.com/office/drawing/2014/main" id="{CDDE8130-9364-5047-B754-153FA348D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3696363" y="1128009"/>
            <a:ext cx="88559" cy="573470"/>
          </a:xfrm>
          <a:prstGeom prst="straightConnector1">
            <a:avLst/>
          </a:prstGeom>
          <a:ln w="28575">
            <a:solidFill>
              <a:srgbClr val="ED7B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tshållare för text 5" descr="Kurs">
            <a:extLst>
              <a:ext uri="{FF2B5EF4-FFF2-40B4-BE49-F238E27FC236}">
                <a16:creationId xmlns:a16="http://schemas.microsoft.com/office/drawing/2014/main" id="{789AE5E5-7372-FB41-BB13-FE647C9321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91915" y="1834369"/>
            <a:ext cx="1008897" cy="723819"/>
          </a:xfrm>
        </p:spPr>
        <p:txBody>
          <a:bodyPr/>
          <a:lstStyle/>
          <a:p>
            <a:r>
              <a:rPr lang="nb-NO" dirty="0"/>
              <a:t>Kurs</a:t>
            </a:r>
          </a:p>
        </p:txBody>
      </p:sp>
      <p:sp>
        <p:nvSpPr>
          <p:cNvPr id="8" name="textruta 2">
            <a:extLst>
              <a:ext uri="{FF2B5EF4-FFF2-40B4-BE49-F238E27FC236}">
                <a16:creationId xmlns:a16="http://schemas.microsoft.com/office/drawing/2014/main" id="{C3E6E828-4F00-6740-89A0-73315F079196}"/>
              </a:ext>
            </a:extLst>
          </p:cNvPr>
          <p:cNvSpPr txBox="1"/>
          <p:nvPr/>
        </p:nvSpPr>
        <p:spPr>
          <a:xfrm>
            <a:off x="3000497" y="2880024"/>
            <a:ext cx="2071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Grunnkurs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Utviklere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Redaktører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UX-designer</a:t>
            </a:r>
          </a:p>
        </p:txBody>
      </p:sp>
      <p:cxnSp>
        <p:nvCxnSpPr>
          <p:cNvPr id="28" name="Rett pil 27">
            <a:extLst>
              <a:ext uri="{FF2B5EF4-FFF2-40B4-BE49-F238E27FC236}">
                <a16:creationId xmlns:a16="http://schemas.microsoft.com/office/drawing/2014/main" id="{0B68E2EB-FAB6-6542-8C89-12EF3182E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53559" y="1151159"/>
            <a:ext cx="289367" cy="550320"/>
          </a:xfrm>
          <a:prstGeom prst="straightConnector1">
            <a:avLst/>
          </a:prstGeom>
          <a:ln w="28575">
            <a:solidFill>
              <a:srgbClr val="ED7B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text 2" descr="Analyse, støtte &amp; test.">
            <a:extLst>
              <a:ext uri="{FF2B5EF4-FFF2-40B4-BE49-F238E27FC236}">
                <a16:creationId xmlns:a16="http://schemas.microsoft.com/office/drawing/2014/main" id="{520684FB-5994-E54D-B7E1-71BD138411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0814" y="1852908"/>
            <a:ext cx="3517654" cy="713863"/>
          </a:xfrm>
        </p:spPr>
        <p:txBody>
          <a:bodyPr/>
          <a:lstStyle/>
          <a:p>
            <a:r>
              <a:rPr lang="nb-NO" dirty="0"/>
              <a:t>Analyse, støtte &amp; test</a:t>
            </a:r>
          </a:p>
        </p:txBody>
      </p:sp>
      <p:sp>
        <p:nvSpPr>
          <p:cNvPr id="9" name="textruta 2">
            <a:extLst>
              <a:ext uri="{FF2B5EF4-FFF2-40B4-BE49-F238E27FC236}">
                <a16:creationId xmlns:a16="http://schemas.microsoft.com/office/drawing/2014/main" id="{F29B753D-D556-0942-A358-E6BF2A51E0DA}"/>
              </a:ext>
            </a:extLst>
          </p:cNvPr>
          <p:cNvSpPr txBox="1"/>
          <p:nvPr/>
        </p:nvSpPr>
        <p:spPr>
          <a:xfrm>
            <a:off x="5049094" y="2933659"/>
            <a:ext cx="3156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Granskninger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Tilgjengelighetsavdeling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Brukertest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/>
              <a:t>Intervjuer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347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1"/>
    </mc:Choice>
    <mc:Fallback xmlns="">
      <p:transition spd="slow" advTm="30851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2E263B57-D5D7-8446-9994-C887F48A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6117413" cy="699404"/>
          </a:xfrm>
        </p:spPr>
        <p:txBody>
          <a:bodyPr/>
          <a:lstStyle/>
          <a:p>
            <a:r>
              <a:rPr lang="sv-SE" dirty="0" err="1"/>
              <a:t>Hvordan</a:t>
            </a:r>
            <a:r>
              <a:rPr lang="sv-SE" dirty="0"/>
              <a:t> </a:t>
            </a:r>
            <a:r>
              <a:rPr lang="sv-SE" dirty="0" err="1"/>
              <a:t>dere</a:t>
            </a:r>
            <a:r>
              <a:rPr lang="sv-SE" dirty="0"/>
              <a:t> kan bidra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E66E1EF-AB7F-E54A-B92A-6FD6DAB4C4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513" y="1526833"/>
            <a:ext cx="8410162" cy="3075974"/>
          </a:xfrm>
        </p:spPr>
        <p:txBody>
          <a:bodyPr>
            <a:normAutofit/>
          </a:bodyPr>
          <a:lstStyle/>
          <a:p>
            <a:r>
              <a:rPr lang="nb-NO"/>
              <a:t>Hvilke aktuelle prosjekt arbeider dere med?</a:t>
            </a:r>
          </a:p>
          <a:p>
            <a:r>
              <a:rPr lang="nb-NO"/>
              <a:t>Beskriv gjerne en typisk brukerreise </a:t>
            </a:r>
          </a:p>
          <a:p>
            <a:pPr lvl="1"/>
            <a:r>
              <a:rPr lang="nb-NO"/>
              <a:t>Hvilke kontrollpunkter (”touch </a:t>
            </a:r>
            <a:r>
              <a:rPr lang="nb-NO" err="1"/>
              <a:t>points</a:t>
            </a:r>
            <a:r>
              <a:rPr lang="nb-NO"/>
              <a:t>”) finnes?</a:t>
            </a:r>
          </a:p>
          <a:p>
            <a:r>
              <a:rPr lang="nb-NO"/>
              <a:t>Innspill og tilbakemeldinger </a:t>
            </a:r>
          </a:p>
          <a:p>
            <a:pPr lvl="1"/>
            <a:r>
              <a:rPr lang="nb-NO"/>
              <a:t>På de forslag som vi kommet med i dag, samt videre i prosjektet </a:t>
            </a:r>
          </a:p>
          <a:p>
            <a:endParaRPr lang="sv-SE" sz="2800"/>
          </a:p>
        </p:txBody>
      </p:sp>
    </p:spTree>
    <p:extLst>
      <p:ext uri="{BB962C8B-B14F-4D97-AF65-F5344CB8AC3E}">
        <p14:creationId xmlns:p14="http://schemas.microsoft.com/office/powerpoint/2010/main" val="352243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9"/>
    </mc:Choice>
    <mc:Fallback xmlns="">
      <p:transition spd="slow" advTm="39069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25F61-5EC1-584D-B888-DCDAFD30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470581" cy="699404"/>
          </a:xfrm>
        </p:spPr>
        <p:txBody>
          <a:bodyPr/>
          <a:lstStyle/>
          <a:p>
            <a:r>
              <a:rPr lang="sv-SE"/>
              <a:t>Kontakt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BE3B547-1997-4F4C-9D15-0BE6510312C4}"/>
              </a:ext>
            </a:extLst>
          </p:cNvPr>
          <p:cNvSpPr/>
          <p:nvPr/>
        </p:nvSpPr>
        <p:spPr>
          <a:xfrm>
            <a:off x="283028" y="1848475"/>
            <a:ext cx="3582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 err="1"/>
              <a:t>Saja</a:t>
            </a:r>
            <a:r>
              <a:rPr lang="sv-SE"/>
              <a:t> Andersson</a:t>
            </a:r>
          </a:p>
          <a:p>
            <a:pPr>
              <a:spcBef>
                <a:spcPts val="600"/>
              </a:spcBef>
            </a:pPr>
            <a:r>
              <a:rPr lang="sv-SE" sz="1400" err="1"/>
              <a:t>Analyse</a:t>
            </a:r>
            <a:r>
              <a:rPr lang="sv-SE" sz="1400"/>
              <a:t> &amp; UX</a:t>
            </a:r>
          </a:p>
          <a:p>
            <a:pPr>
              <a:spcBef>
                <a:spcPts val="600"/>
              </a:spcBef>
            </a:pPr>
            <a:r>
              <a:rPr lang="sv-SE" sz="140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sv-SE" sz="140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aja.andersson@funka.com</a:t>
            </a:r>
            <a:r>
              <a:rPr lang="sv-SE" sz="140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60AF3AD-DEC2-CB4B-896D-4FE79120392E}"/>
              </a:ext>
            </a:extLst>
          </p:cNvPr>
          <p:cNvSpPr/>
          <p:nvPr/>
        </p:nvSpPr>
        <p:spPr>
          <a:xfrm>
            <a:off x="3292684" y="1843612"/>
            <a:ext cx="30344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/>
              <a:t>Kristian Simonsen</a:t>
            </a:r>
          </a:p>
          <a:p>
            <a:pPr>
              <a:spcBef>
                <a:spcPts val="600"/>
              </a:spcBef>
            </a:pPr>
            <a:r>
              <a:rPr lang="sv-SE" sz="1400" err="1"/>
              <a:t>Tilgjengelighetsspesialist</a:t>
            </a:r>
            <a:endParaRPr lang="sv-SE" sz="1400"/>
          </a:p>
          <a:p>
            <a:pPr>
              <a:spcBef>
                <a:spcPts val="600"/>
              </a:spcBef>
            </a:pPr>
            <a:r>
              <a:rPr lang="sv-SE" sz="140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kristian.simonsen@funka.com</a:t>
            </a:r>
            <a:r>
              <a:rPr lang="sv-SE" sz="140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B53B950-CE32-8544-9C42-1490A48D6092}"/>
              </a:ext>
            </a:extLst>
          </p:cNvPr>
          <p:cNvSpPr/>
          <p:nvPr/>
        </p:nvSpPr>
        <p:spPr>
          <a:xfrm>
            <a:off x="6327181" y="1848475"/>
            <a:ext cx="30344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v-SE"/>
              <a:t>Joachim </a:t>
            </a:r>
            <a:r>
              <a:rPr lang="sv-SE" err="1"/>
              <a:t>Henstad</a:t>
            </a:r>
            <a:endParaRPr lang="sv-SE"/>
          </a:p>
          <a:p>
            <a:pPr>
              <a:spcBef>
                <a:spcPts val="600"/>
              </a:spcBef>
            </a:pPr>
            <a:r>
              <a:rPr lang="sv-SE" sz="1400" err="1"/>
              <a:t>Brukerinvolvering</a:t>
            </a:r>
            <a:endParaRPr lang="sv-SE" sz="1400"/>
          </a:p>
          <a:p>
            <a:pPr>
              <a:spcBef>
                <a:spcPts val="600"/>
              </a:spcBef>
            </a:pPr>
            <a:r>
              <a:rPr lang="sv-SE" sz="140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joachim.henstad@funka.com</a:t>
            </a:r>
            <a:r>
              <a:rPr lang="sv-SE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65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3"/>
    </mc:Choice>
    <mc:Fallback xmlns="">
      <p:transition spd="slow" advTm="20803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6C6F1168-FDE6-3D42-8CE5-699A8185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3017213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/>
              <a:t>Design for alle</a:t>
            </a:r>
          </a:p>
        </p:txBody>
      </p:sp>
    </p:spTree>
    <p:extLst>
      <p:ext uri="{BB962C8B-B14F-4D97-AF65-F5344CB8AC3E}">
        <p14:creationId xmlns:p14="http://schemas.microsoft.com/office/powerpoint/2010/main" val="159758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7"/>
    </mc:Choice>
    <mc:Fallback xmlns="">
      <p:transition spd="slow" advTm="1588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25F61-5EC1-584D-B888-DCDAFD30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3919696" cy="699404"/>
          </a:xfrm>
        </p:spPr>
        <p:txBody>
          <a:bodyPr/>
          <a:lstStyle/>
          <a:p>
            <a:r>
              <a:rPr lang="sv-SE" dirty="0"/>
              <a:t>Om </a:t>
            </a:r>
            <a:r>
              <a:rPr lang="sv-SE" dirty="0" err="1"/>
              <a:t>prosjektet</a:t>
            </a:r>
            <a:endParaRPr lang="sv-SE" dirty="0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D0207DD-78F6-FC49-9C19-B780FA0BF39E}"/>
              </a:ext>
            </a:extLst>
          </p:cNvPr>
          <p:cNvSpPr txBox="1">
            <a:spLocks/>
          </p:cNvSpPr>
          <p:nvPr/>
        </p:nvSpPr>
        <p:spPr>
          <a:xfrm>
            <a:off x="1463059" y="1954144"/>
            <a:ext cx="6217881" cy="168763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200" b="1" err="1"/>
              <a:t>Tittel</a:t>
            </a:r>
            <a:r>
              <a:rPr lang="sv-SE" sz="2200" b="1"/>
              <a:t>:</a:t>
            </a:r>
            <a:r>
              <a:rPr lang="sv-SE" sz="2200"/>
              <a:t> </a:t>
            </a:r>
            <a:r>
              <a:rPr lang="nb-NO"/>
              <a:t>Hvordan ivareta universell utforming i innbyggernes reise gjennom smarte byer?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Finansiert gjennom </a:t>
            </a:r>
            <a:r>
              <a:rPr lang="nb-NO" err="1"/>
              <a:t>Bufdir</a:t>
            </a:r>
            <a:endParaRPr lang="sv-SE"/>
          </a:p>
          <a:p>
            <a:pPr marL="0" indent="0">
              <a:buNone/>
            </a:pPr>
            <a:endParaRPr lang="sv-SE" sz="2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69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7"/>
    </mc:Choice>
    <mc:Fallback xmlns="">
      <p:transition spd="slow" advTm="306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25F61-5EC1-584D-B888-DCDAFD30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2887362" cy="699404"/>
          </a:xfrm>
        </p:spPr>
        <p:txBody>
          <a:bodyPr/>
          <a:lstStyle/>
          <a:p>
            <a:r>
              <a:rPr lang="sv-SE" err="1"/>
              <a:t>Bakgrunn</a:t>
            </a:r>
            <a:endParaRPr lang="sv-SE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D0207DD-78F6-FC49-9C19-B780FA0BF39E}"/>
              </a:ext>
            </a:extLst>
          </p:cNvPr>
          <p:cNvSpPr txBox="1">
            <a:spLocks/>
          </p:cNvSpPr>
          <p:nvPr/>
        </p:nvSpPr>
        <p:spPr>
          <a:xfrm>
            <a:off x="790956" y="1549668"/>
            <a:ext cx="7562087" cy="28009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nb-NO" sz="1800"/>
              <a:t>Bygger på et tidligere </a:t>
            </a:r>
            <a:r>
              <a:rPr lang="nb-NO" sz="1800" err="1"/>
              <a:t>SmartBy</a:t>
            </a:r>
            <a:r>
              <a:rPr lang="nb-NO" sz="1800"/>
              <a:t>-prosjekt som ble gjennomført i 2019, finansiert av </a:t>
            </a:r>
            <a:r>
              <a:rPr lang="nb-NO" sz="1800" err="1"/>
              <a:t>BufDir</a:t>
            </a:r>
            <a:r>
              <a:rPr lang="nb-NO" sz="1800"/>
              <a:t>. Som vi referer til som </a:t>
            </a:r>
            <a:r>
              <a:rPr lang="nb-NO" sz="1800" err="1"/>
              <a:t>SmarteByer</a:t>
            </a:r>
            <a:r>
              <a:rPr lang="nb-NO" sz="1800"/>
              <a:t> 1.0 </a:t>
            </a:r>
          </a:p>
          <a:p>
            <a:r>
              <a:rPr lang="nb-NO" sz="1800"/>
              <a:t>Målet med </a:t>
            </a:r>
            <a:r>
              <a:rPr lang="nb-NO" sz="1800" err="1"/>
              <a:t>SmarteByer</a:t>
            </a:r>
            <a:r>
              <a:rPr lang="nb-NO" sz="1800"/>
              <a:t> 1.0 var å teste ut en metodikk for hvordan kommuner kan sikre at fremtidige smarte byer ivaretar universell utforming.</a:t>
            </a:r>
          </a:p>
          <a:p>
            <a:r>
              <a:rPr lang="nb-NO" sz="1800"/>
              <a:t>I resultatet kom det tydelig frem at kommuner ønsket mer konkrete verktøy i sitt arbeid, deriblant bruken av "</a:t>
            </a:r>
            <a:r>
              <a:rPr lang="nb-NO" sz="1800" err="1"/>
              <a:t>Personas</a:t>
            </a:r>
            <a:r>
              <a:rPr lang="nb-NO" sz="1800"/>
              <a:t>".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15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6"/>
    </mc:Choice>
    <mc:Fallback xmlns="">
      <p:transition spd="slow" advTm="366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325F61-5EC1-584D-B888-DCDAFD306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3919696" cy="699404"/>
          </a:xfrm>
        </p:spPr>
        <p:txBody>
          <a:bodyPr/>
          <a:lstStyle/>
          <a:p>
            <a:r>
              <a:rPr lang="sv-SE"/>
              <a:t>Om </a:t>
            </a:r>
            <a:r>
              <a:rPr lang="sv-SE" err="1"/>
              <a:t>prosjektet</a:t>
            </a:r>
            <a:endParaRPr lang="sv-SE"/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D0207DD-78F6-FC49-9C19-B780FA0BF39E}"/>
              </a:ext>
            </a:extLst>
          </p:cNvPr>
          <p:cNvSpPr txBox="1">
            <a:spLocks/>
          </p:cNvSpPr>
          <p:nvPr/>
        </p:nvSpPr>
        <p:spPr>
          <a:xfrm>
            <a:off x="790956" y="1549668"/>
            <a:ext cx="7562087" cy="28009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</a:pPr>
            <a:r>
              <a:rPr lang="nb-NO" sz="1800"/>
              <a:t>For </a:t>
            </a:r>
            <a:r>
              <a:rPr lang="nb-NO" sz="1800" err="1"/>
              <a:t>SmarteByer</a:t>
            </a:r>
            <a:r>
              <a:rPr lang="nb-NO" sz="1800"/>
              <a:t> 2.0 skal vi videreutvikle </a:t>
            </a:r>
            <a:r>
              <a:rPr lang="nb-NO" sz="1800" err="1"/>
              <a:t>personas</a:t>
            </a:r>
            <a:r>
              <a:rPr lang="nb-NO" sz="1800"/>
              <a:t> sammen med kommunene.</a:t>
            </a:r>
          </a:p>
          <a:p>
            <a:r>
              <a:rPr lang="nb-NO" sz="1800"/>
              <a:t>I felleskap videreutvikler vi metodikken rundt brukersentrert UU i arbeidet med smarte byer. </a:t>
            </a:r>
          </a:p>
          <a:p>
            <a:r>
              <a:rPr lang="nb-NO" sz="1800"/>
              <a:t>Som resultat blir dette et verktøy som dere kan ta med videre i deres arbeidsprosesser.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76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02"/>
    </mc:Choice>
    <mc:Fallback xmlns="">
      <p:transition spd="slow" advTm="11140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9|2.8|2.4|2.1|2.1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2.3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2.2|16.1|2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7.7|18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17.7|18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3.8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9.9|1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7.1|1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0.5|0.7|0.2|0.3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"/>
</p:tagLst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F3038AED-3C07-1A48-9D8A-3B004E50A8A4}"/>
    </a:ext>
  </a:extLst>
</a:theme>
</file>

<file path=ppt/theme/theme10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0500E849-2CB6-344F-AA85-D9ABE3D79C0E}"/>
    </a:ext>
  </a:extLst>
</a:theme>
</file>

<file path=ppt/theme/theme11.xml><?xml version="1.0" encoding="utf-8"?>
<a:theme xmlns:a="http://schemas.openxmlformats.org/drawingml/2006/main" name="Citat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ABDD3406-395A-CE49-AD3A-861A5CF5E1A7}"/>
    </a:ext>
  </a:extLst>
</a:theme>
</file>

<file path=ppt/theme/theme12.xml><?xml version="1.0" encoding="utf-8"?>
<a:theme xmlns:a="http://schemas.openxmlformats.org/drawingml/2006/main" name="Pratbubbla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3D19C018-A9C8-4E43-B416-115A2A4C6B48}"/>
    </a:ext>
  </a:extLst>
</a:theme>
</file>

<file path=ppt/theme/theme13.xml><?xml version="1.0" encoding="utf-8"?>
<a:theme xmlns:a="http://schemas.openxmlformats.org/drawingml/2006/main" name="Pratbubbla blå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3B521D3E-48A6-EB40-8547-FA3F24866C52}"/>
    </a:ext>
  </a:extLst>
</a:theme>
</file>

<file path=ppt/theme/theme14.xml><?xml version="1.0" encoding="utf-8"?>
<a:theme xmlns:a="http://schemas.openxmlformats.org/drawingml/2006/main" name="Pratbubbla 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80657841-F8A4-CB42-9F3A-17D58BBDC3EE}"/>
    </a:ext>
  </a:extLst>
</a:theme>
</file>

<file path=ppt/theme/theme15.xml><?xml version="1.0" encoding="utf-8"?>
<a:theme xmlns:a="http://schemas.openxmlformats.org/drawingml/2006/main" name="Pratbubbla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0D8468DE-6B33-8A4C-906F-C4180B551A73}"/>
    </a:ext>
  </a:extLst>
</a:theme>
</file>

<file path=ppt/theme/theme16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8B2D1AFF-3DF4-804D-9A5C-E68190628D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3.xml><?xml version="1.0" encoding="utf-8"?>
<a:theme xmlns:a="http://schemas.openxmlformats.org/drawingml/2006/main" name="Small_asterix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FBE7B74-8973-A140-BA35-AAD10751CDA2}"/>
    </a:ext>
  </a:extLst>
</a:theme>
</file>

<file path=ppt/theme/theme4.xml><?xml version="1.0" encoding="utf-8"?>
<a:theme xmlns:a="http://schemas.openxmlformats.org/drawingml/2006/main" name="Nologo_only_fullscreenimages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AF53C6CE-AAC9-A54B-A866-BCA1AA9702A0}"/>
    </a:ext>
  </a:extLst>
</a:theme>
</file>

<file path=ppt/theme/theme5.xml><?xml version="1.0" encoding="utf-8"?>
<a:theme xmlns:a="http://schemas.openxmlformats.org/drawingml/2006/main" name="On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5DBE5CBC-55F2-AD4F-B539-124DD9043EF2}"/>
    </a:ext>
  </a:extLst>
</a:theme>
</file>

<file path=ppt/theme/theme6.xml><?xml version="1.0" encoding="utf-8"?>
<a:theme xmlns:a="http://schemas.openxmlformats.org/drawingml/2006/main" name="Two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86F08914-82DC-DD46-93BD-B7C40A26D7CE}"/>
    </a:ext>
  </a:extLst>
</a:theme>
</file>

<file path=ppt/theme/theme7.xml><?xml version="1.0" encoding="utf-8"?>
<a:theme xmlns:a="http://schemas.openxmlformats.org/drawingml/2006/main" name="Three Post It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DCCBCB01-45ED-1647-8D16-1DBCA6D3F72F}"/>
    </a:ext>
  </a:extLst>
</a:theme>
</file>

<file path=ppt/theme/theme8.xml><?xml version="1.0" encoding="utf-8"?>
<a:theme xmlns:a="http://schemas.openxmlformats.org/drawingml/2006/main" name="Citat rosa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E87D8354-E152-614C-AB20-F2B54AF24881}"/>
    </a:ext>
  </a:extLst>
</a:theme>
</file>

<file path=ppt/theme/theme9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4996652F-CF5D-1942-A246-769C74A677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</TotalTime>
  <Words>1169</Words>
  <Application>Microsoft Macintosh PowerPoint</Application>
  <PresentationFormat>Skjermfremvisning (16:9)</PresentationFormat>
  <Paragraphs>303</Paragraphs>
  <Slides>62</Slides>
  <Notes>61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16</vt:i4>
      </vt:variant>
      <vt:variant>
        <vt:lpstr>Lysbildetitler</vt:lpstr>
      </vt:variant>
      <vt:variant>
        <vt:i4>62</vt:i4>
      </vt:variant>
    </vt:vector>
  </HeadingPairs>
  <TitlesOfParts>
    <vt:vector size="81" baseType="lpstr">
      <vt:lpstr>Arial</vt:lpstr>
      <vt:lpstr>Calibri</vt:lpstr>
      <vt:lpstr>Century Gothic</vt:lpstr>
      <vt:lpstr>Front Page</vt:lpstr>
      <vt:lpstr>Funka_logo</vt:lpstr>
      <vt:lpstr>Small_asterix</vt:lpstr>
      <vt:lpstr>Nologo_only_fullscreenimages</vt:lpstr>
      <vt:lpstr>One Post It</vt:lpstr>
      <vt:lpstr>Two Post It</vt:lpstr>
      <vt:lpstr>Three Post It</vt:lpstr>
      <vt:lpstr>Citat rosa</vt:lpstr>
      <vt:lpstr>Citat grön</vt:lpstr>
      <vt:lpstr>Citat gul</vt:lpstr>
      <vt:lpstr>Citat blå</vt:lpstr>
      <vt:lpstr>Pratbubbla gul</vt:lpstr>
      <vt:lpstr>Pratbubbla blå</vt:lpstr>
      <vt:lpstr>Pratbubbla rosa</vt:lpstr>
      <vt:lpstr>Pratbubbla grön</vt:lpstr>
      <vt:lpstr>Last page</vt:lpstr>
      <vt:lpstr>SmarteByer 2.0  </vt:lpstr>
      <vt:lpstr>Idag</vt:lpstr>
      <vt:lpstr>Teamet </vt:lpstr>
      <vt:lpstr>Funka</vt:lpstr>
      <vt:lpstr>Hva vi gjør </vt:lpstr>
      <vt:lpstr>Hva vi gjør</vt:lpstr>
      <vt:lpstr>Om prosjektet</vt:lpstr>
      <vt:lpstr>Bakgrunn</vt:lpstr>
      <vt:lpstr>Om prosjektet</vt:lpstr>
      <vt:lpstr>Tidsplan</vt:lpstr>
      <vt:lpstr>Citat</vt:lpstr>
      <vt:lpstr>Begrepet Universell utforming</vt:lpstr>
      <vt:lpstr>Hva betyr universell utforming av IKT Informasjon &amp; tjenester skal kunne brukes av alle mennesker uavhengig av evne </vt:lpstr>
      <vt:lpstr>Tåhåndskranet</vt:lpstr>
      <vt:lpstr>Enhåndskranet</vt:lpstr>
      <vt:lpstr>TV:n</vt:lpstr>
      <vt:lpstr>Fjernkontrollen</vt:lpstr>
      <vt:lpstr>Video</vt:lpstr>
      <vt:lpstr>Teksting</vt:lpstr>
      <vt:lpstr>Citat</vt:lpstr>
      <vt:lpstr>Digital tilgjengelighet handler om at alle, uavhengig av evner, skal kunne medvirke i det digitale samfunnet på like vilkår.</vt:lpstr>
      <vt:lpstr>Forståelse for ulike evner</vt:lpstr>
      <vt:lpstr>Citat</vt:lpstr>
      <vt:lpstr>Å Designe tilgjengelig</vt:lpstr>
      <vt:lpstr>Funksjonsnedsettelse</vt:lpstr>
      <vt:lpstr>Designkonsept NAV</vt:lpstr>
      <vt:lpstr>Andre brukergrupper</vt:lpstr>
      <vt:lpstr>Design for alle</vt:lpstr>
      <vt:lpstr>Hvor mange?</vt:lpstr>
      <vt:lpstr>Citat</vt:lpstr>
      <vt:lpstr>Noen andre eksempler</vt:lpstr>
      <vt:lpstr>Noen andre eksempler</vt:lpstr>
      <vt:lpstr>Noen andre eksempler </vt:lpstr>
      <vt:lpstr>Noen andre eksempler </vt:lpstr>
      <vt:lpstr>Noen andre eksempler </vt:lpstr>
      <vt:lpstr>Noen andre eksempler </vt:lpstr>
      <vt:lpstr>Noen andre eksempler </vt:lpstr>
      <vt:lpstr>Noen andre eksempler </vt:lpstr>
      <vt:lpstr>Spørsmål</vt:lpstr>
      <vt:lpstr>GAP-modellen</vt:lpstr>
      <vt:lpstr>Arbeidsmetodikk</vt:lpstr>
      <vt:lpstr>PERSONAS</vt:lpstr>
      <vt:lpstr>Hva er personas?</vt:lpstr>
      <vt:lpstr>Risiko</vt:lpstr>
      <vt:lpstr>Tilnærming </vt:lpstr>
      <vt:lpstr>Målet i dette prosjektet </vt:lpstr>
      <vt:lpstr>Personas</vt:lpstr>
      <vt:lpstr>Design for Business - mal</vt:lpstr>
      <vt:lpstr>Første utkast</vt:lpstr>
      <vt:lpstr>Chris Jenkins - Persona</vt:lpstr>
      <vt:lpstr>Hvordan kan vi slå de sammen?</vt:lpstr>
      <vt:lpstr>Brukerreise</vt:lpstr>
      <vt:lpstr>Brukerreise</vt:lpstr>
      <vt:lpstr>Tilgjengelighetsmatrise</vt:lpstr>
      <vt:lpstr>Tilgjengelighetsmatrise</vt:lpstr>
      <vt:lpstr>Hvordan arbeider dere</vt:lpstr>
      <vt:lpstr>Spørsmål</vt:lpstr>
      <vt:lpstr>Hvilke områder</vt:lpstr>
      <vt:lpstr>Spørsmål</vt:lpstr>
      <vt:lpstr>Hvordan dere kan bidra</vt:lpstr>
      <vt:lpstr>Kontakt</vt:lpstr>
      <vt:lpstr>Design for alle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lorem ipsum </dc:title>
  <dc:subject/>
  <dc:creator>Lina Larsson</dc:creator>
  <cp:keywords/>
  <dc:description/>
  <cp:lastModifiedBy>Saja Andersson</cp:lastModifiedBy>
  <cp:revision>38</cp:revision>
  <cp:lastPrinted>1601-01-01T00:00:00Z</cp:lastPrinted>
  <dcterms:created xsi:type="dcterms:W3CDTF">1601-01-01T00:00:00Z</dcterms:created>
  <dcterms:modified xsi:type="dcterms:W3CDTF">2020-12-22T11:43:58Z</dcterms:modified>
  <cp:category/>
</cp:coreProperties>
</file>