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1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3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74" r:id="rId2"/>
    <p:sldMasterId id="2147483776" r:id="rId3"/>
    <p:sldMasterId id="2147483722" r:id="rId4"/>
    <p:sldMasterId id="2147484160" r:id="rId5"/>
    <p:sldMasterId id="2147484683" r:id="rId6"/>
    <p:sldMasterId id="2147484771" r:id="rId7"/>
    <p:sldMasterId id="2147484875" r:id="rId8"/>
    <p:sldMasterId id="2147484926" r:id="rId9"/>
    <p:sldMasterId id="2147484965" r:id="rId10"/>
    <p:sldMasterId id="2147485114" r:id="rId11"/>
    <p:sldMasterId id="2147485119" r:id="rId12"/>
    <p:sldMasterId id="2147485143" r:id="rId13"/>
    <p:sldMasterId id="2147485158" r:id="rId14"/>
    <p:sldMasterId id="2147485179" r:id="rId15"/>
  </p:sldMasterIdLst>
  <p:notesMasterIdLst>
    <p:notesMasterId r:id="rId71"/>
  </p:notesMasterIdLst>
  <p:sldIdLst>
    <p:sldId id="302" r:id="rId16"/>
    <p:sldId id="329" r:id="rId17"/>
    <p:sldId id="322" r:id="rId18"/>
    <p:sldId id="330" r:id="rId19"/>
    <p:sldId id="303" r:id="rId20"/>
    <p:sldId id="300" r:id="rId21"/>
    <p:sldId id="530" r:id="rId22"/>
    <p:sldId id="1804" r:id="rId23"/>
    <p:sldId id="3647" r:id="rId24"/>
    <p:sldId id="3981" r:id="rId25"/>
    <p:sldId id="3302" r:id="rId26"/>
    <p:sldId id="3301" r:id="rId27"/>
    <p:sldId id="3321" r:id="rId28"/>
    <p:sldId id="676" r:id="rId29"/>
    <p:sldId id="3413" r:id="rId30"/>
    <p:sldId id="3411" r:id="rId31"/>
    <p:sldId id="4147" r:id="rId32"/>
    <p:sldId id="757" r:id="rId33"/>
    <p:sldId id="3307" r:id="rId34"/>
    <p:sldId id="3311" r:id="rId35"/>
    <p:sldId id="3324" r:id="rId36"/>
    <p:sldId id="3966" r:id="rId37"/>
    <p:sldId id="4148" r:id="rId38"/>
    <p:sldId id="4149" r:id="rId39"/>
    <p:sldId id="4017" r:id="rId40"/>
    <p:sldId id="4150" r:id="rId41"/>
    <p:sldId id="4151" r:id="rId42"/>
    <p:sldId id="4161" r:id="rId43"/>
    <p:sldId id="4162" r:id="rId44"/>
    <p:sldId id="4170" r:id="rId45"/>
    <p:sldId id="4155" r:id="rId46"/>
    <p:sldId id="4156" r:id="rId47"/>
    <p:sldId id="4163" r:id="rId48"/>
    <p:sldId id="4157" r:id="rId49"/>
    <p:sldId id="4158" r:id="rId50"/>
    <p:sldId id="4014" r:id="rId51"/>
    <p:sldId id="4137" r:id="rId52"/>
    <p:sldId id="4171" r:id="rId53"/>
    <p:sldId id="4164" r:id="rId54"/>
    <p:sldId id="4165" r:id="rId55"/>
    <p:sldId id="4166" r:id="rId56"/>
    <p:sldId id="4167" r:id="rId57"/>
    <p:sldId id="4168" r:id="rId58"/>
    <p:sldId id="4169" r:id="rId59"/>
    <p:sldId id="4172" r:id="rId60"/>
    <p:sldId id="4173" r:id="rId61"/>
    <p:sldId id="4174" r:id="rId62"/>
    <p:sldId id="4175" r:id="rId63"/>
    <p:sldId id="4176" r:id="rId64"/>
    <p:sldId id="4177" r:id="rId65"/>
    <p:sldId id="4178" r:id="rId66"/>
    <p:sldId id="4015" r:id="rId67"/>
    <p:sldId id="4016" r:id="rId68"/>
    <p:sldId id="4146" r:id="rId69"/>
    <p:sldId id="535" r:id="rId70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0E3"/>
    <a:srgbClr val="C2C2C2"/>
    <a:srgbClr val="6D6C6C"/>
    <a:srgbClr val="2A2929"/>
    <a:srgbClr val="F5F4ED"/>
    <a:srgbClr val="F7C5B1"/>
    <a:srgbClr val="E3F5EA"/>
    <a:srgbClr val="EDA0C4"/>
    <a:srgbClr val="F7CFE1"/>
    <a:srgbClr val="FEF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5C172-FCAA-1142-8BFC-FB0E66DDB623}" v="136" dt="2024-03-13T09:40:12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 varScale="1">
        <p:scale>
          <a:sx n="130" d="100"/>
          <a:sy n="130" d="100"/>
        </p:scale>
        <p:origin x="72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5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7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422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06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06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90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391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45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55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3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09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845B1-4A5A-6B7B-89C0-5AEAA503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CBA0F43-36B7-96E3-EBE7-CAC70A879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9DE73E0-D3BA-0527-C763-7B54B8E0E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6C234AC-8856-95C3-8F06-FCF2B8DC8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076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79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121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915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8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030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286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84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965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8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92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359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90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172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F3B7-B59E-26E9-E75D-FB2E687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A5A926-6322-2F4B-750C-D75F173C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B7C7BA-9060-19EF-1953-F6167FC3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CA1FF8-D481-4F25-5EAC-697B8CA8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10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51E9-CD1A-13F9-3953-AFDD2141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EA732-876A-5F70-C7A7-740AF291B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057F8-8770-CAD4-CBD4-06A0A9163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EC55-DCE3-4A1C-2754-1C831901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89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35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0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7FA21-DEE8-AA41-B912-995C6815DD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91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5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03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FC540E-ED37-BC4D-A28D-B8781532D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3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3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8" y="1985414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4356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901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29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00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043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18188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1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8537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7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4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0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8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4" y="95450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0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7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4" y="37727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0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6" y="149164"/>
            <a:ext cx="8622202" cy="441966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4874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2784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35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431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268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99366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53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U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3286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18814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35482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2331" y="1484274"/>
            <a:ext cx="5751067" cy="872595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57469" y="2051763"/>
            <a:ext cx="5751065" cy="884765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86948" y="2630316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099" y="3208869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58315" y="3787422"/>
            <a:ext cx="5751065" cy="8847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50916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6307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250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2145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653070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8250" y="960438"/>
            <a:ext cx="6667500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4658206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368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Avsnittsstart 1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004" y="2899731"/>
            <a:ext cx="7560469" cy="768654"/>
          </a:xfrm>
        </p:spPr>
        <p:txBody>
          <a:bodyPr lIns="0"/>
          <a:lstStyle>
            <a:lvl1pPr>
              <a:defRPr sz="4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E82CE-E08E-BF57-CE2E-E38EFF82F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5512" y="4305340"/>
            <a:ext cx="1347920" cy="697495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90E65276-80B3-A069-6114-007AB131A1D5}"/>
              </a:ext>
            </a:extLst>
          </p:cNvPr>
          <p:cNvCxnSpPr/>
          <p:nvPr userDrawn="1"/>
        </p:nvCxnSpPr>
        <p:spPr>
          <a:xfrm>
            <a:off x="683568" y="3650209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6052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561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5584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360" y="1322861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7219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5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2562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66284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9205" y="1701590"/>
            <a:ext cx="4018200" cy="87016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7EE36D-78A0-8FD6-89EC-86C536BF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27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26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>
            <a:extLst>
              <a:ext uri="{FF2B5EF4-FFF2-40B4-BE49-F238E27FC236}">
                <a16:creationId xmlns:a16="http://schemas.microsoft.com/office/drawing/2014/main" id="{C020D1D5-2473-1DEA-7236-EDEC65DB3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" y="0"/>
            <a:ext cx="9345981" cy="52571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14609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3F592-CAEB-E26D-0BA3-108513BA4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1927" y="4712853"/>
            <a:ext cx="1062785" cy="365379"/>
          </a:xfrm>
          <a:prstGeom prst="rect">
            <a:avLst/>
          </a:prstGeom>
        </p:spPr>
      </p:pic>
      <p:cxnSp>
        <p:nvCxnSpPr>
          <p:cNvPr id="7" name="Rak 15">
            <a:extLst>
              <a:ext uri="{FF2B5EF4-FFF2-40B4-BE49-F238E27FC236}">
                <a16:creationId xmlns:a16="http://schemas.microsoft.com/office/drawing/2014/main" id="{C7DC4509-D2E1-33A0-3ADE-1048F3799E73}"/>
              </a:ext>
            </a:extLst>
          </p:cNvPr>
          <p:cNvCxnSpPr/>
          <p:nvPr userDrawn="1"/>
        </p:nvCxnSpPr>
        <p:spPr>
          <a:xfrm>
            <a:off x="722711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 userDrawn="1"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3098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 userDrawn="1"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 userDrawn="1"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601" y="161131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4408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190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31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99A9B0-AAD0-1167-6BD0-4C6C8D0C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328BC1-83FA-7DDD-E510-1FABAA8EE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2DD5F8-521A-D82C-CACE-DC0612DD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15E60E-0B78-AC7C-FA21-8B4E2A94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73310F-D535-9DD1-0F5A-D4247DC7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15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99" y="407629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301553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709707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9333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287259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078770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8" y="417865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9985" y="1311789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69531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27" y="450348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24484" y="1344272"/>
            <a:ext cx="7147688" cy="3075974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5389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411510"/>
            <a:ext cx="7148144" cy="699404"/>
          </a:xfrm>
          <a:noFill/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7207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8">
            <a:extLst>
              <a:ext uri="{FF2B5EF4-FFF2-40B4-BE49-F238E27FC236}">
                <a16:creationId xmlns:a16="http://schemas.microsoft.com/office/drawing/2014/main" id="{749EBA15-AE36-53F8-2717-5820687A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81864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33984-9009-B792-A87A-F0383EC2D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0E0FA940-C100-5F46-C745-EB83DD41B882}"/>
              </a:ext>
            </a:extLst>
          </p:cNvPr>
          <p:cNvCxnSpPr/>
          <p:nvPr userDrawn="1"/>
        </p:nvCxnSpPr>
        <p:spPr>
          <a:xfrm>
            <a:off x="575370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411510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305434"/>
            <a:ext cx="7147688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64929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7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2425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1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3741" y="411956"/>
            <a:ext cx="3729038" cy="27003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63479"/>
            <a:ext cx="5375350" cy="12310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9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8178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599" y="393335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287259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681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664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3737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1642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773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B7AA5-4D48-7420-1FF8-FC2619E49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1119" y="3787379"/>
            <a:ext cx="5772150" cy="6596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80C47A-6305-2B0E-369F-959971AF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69587"/>
            <a:ext cx="7560469" cy="768654"/>
          </a:xfrm>
          <a:solidFill>
            <a:schemeClr val="bg1">
              <a:alpha val="70000"/>
            </a:schemeClr>
          </a:solidFill>
        </p:spPr>
        <p:txBody>
          <a:bodyPr lIns="0" anchor="b"/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6" name="Rak 15">
            <a:extLst>
              <a:ext uri="{FF2B5EF4-FFF2-40B4-BE49-F238E27FC236}">
                <a16:creationId xmlns:a16="http://schemas.microsoft.com/office/drawing/2014/main" id="{63950C88-F2A7-94B6-6D36-D7CDB3753554}"/>
              </a:ext>
            </a:extLst>
          </p:cNvPr>
          <p:cNvCxnSpPr/>
          <p:nvPr userDrawn="1"/>
        </p:nvCxnSpPr>
        <p:spPr>
          <a:xfrm>
            <a:off x="751434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7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17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1705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6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5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2"/>
            <a:ext cx="3908696" cy="2644075"/>
          </a:xfrm>
        </p:spPr>
        <p:txBody>
          <a:bodyPr>
            <a:normAutofit/>
          </a:bodyPr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3849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8514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027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4320024" cy="314798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95882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9892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8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3693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475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6" y="3036142"/>
            <a:ext cx="755686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42352" y="3919014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22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0725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6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8" y="4197604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9788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040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 sz="2000"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0215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5" y="1511302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82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84" indent="-342884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55" indent="-457178">
              <a:buFont typeface="Arial" panose="020B0604020202020204" pitchFamily="34" charset="0"/>
              <a:buChar char="•"/>
              <a:defRPr/>
            </a:lvl2pPr>
            <a:lvl3pPr marL="1257238" indent="-342884">
              <a:buFont typeface="Arial" panose="020B0604020202020204" pitchFamily="34" charset="0"/>
              <a:buChar char="•"/>
              <a:defRPr/>
            </a:lvl3pPr>
            <a:lvl4pPr marL="1714415" indent="-342884">
              <a:buFont typeface="Arial" panose="020B0604020202020204" pitchFamily="34" charset="0"/>
              <a:buChar char="•"/>
              <a:defRPr/>
            </a:lvl4pPr>
            <a:lvl5pPr marL="2171592" indent="-3428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0403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2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71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7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72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40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7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90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3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6112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35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0338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376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3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49890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2439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2" y="1347616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783510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29D280-806E-4AAD-926A-00F6690C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13A5DC9-07CB-43AF-AF50-3CCEC2BB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1DE8A9-57B5-4594-9E67-D3A8527C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2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50804FA-B568-DC46-88CC-7F3495B7E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3272863"/>
            <a:ext cx="3839400" cy="1228500"/>
          </a:xfrm>
          <a:prstGeom prst="rect">
            <a:avLst/>
          </a:prstGeom>
          <a:solidFill>
            <a:schemeClr val="accent2"/>
          </a:solidFill>
        </p:spPr>
        <p:txBody>
          <a:bodyPr lIns="342000" bIns="720000"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3995737"/>
            <a:ext cx="3429000" cy="36671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64B412B6-33B4-04D3-C08B-ADAAD0319F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EC52E65-4DBC-03FF-7FFF-82742FE6C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7569" y="3272863"/>
            <a:ext cx="1234679" cy="122293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9287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) Förstasida/avsnitts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577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836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9930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0100" y="664096"/>
            <a:ext cx="3846909" cy="3831704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371667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35B2CBB4-0D05-8D3F-4D19-C5DFC894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7254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) Förstasida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576" y="3265904"/>
            <a:ext cx="1236665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836" y="3265904"/>
            <a:ext cx="1231200" cy="122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9930" y="3265904"/>
            <a:ext cx="122278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59606"/>
            <a:ext cx="3839400" cy="25348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45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21365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FBE6DF1-D416-078F-30BD-EDC69891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3270289"/>
            <a:ext cx="1233407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48D1C7-2920-86D5-4305-7FFFDF549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4233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EA5F954-CAEB-EC81-0AED-448B264F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1966225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7534F4-567B-0E3D-9ABE-B191AEA39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5026" y="1966225"/>
            <a:ext cx="1232297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6F4FAEF-C256-728D-E1AB-CC99F217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17569" y="1962150"/>
            <a:ext cx="1239635" cy="12325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9E26B58-77C0-BE37-3572-ACD7BF469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659733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F527539-84B7-FA9F-550A-F154145FB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5025" y="659733"/>
            <a:ext cx="1238425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2016789-D22F-605C-1C71-F7B5B416D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17569" y="655348"/>
            <a:ext cx="1239635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A74E6D00-8E06-4546-80EB-FE38CC336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5" name="Platshållare för bild 6">
            <a:extLst>
              <a:ext uri="{FF2B5EF4-FFF2-40B4-BE49-F238E27FC236}">
                <a16:creationId xmlns:a16="http://schemas.microsoft.com/office/drawing/2014/main" id="{918239CC-7917-9D38-92FF-B64E747A1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082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) Förstasida flera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2481" y="659607"/>
            <a:ext cx="3844529" cy="383579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59606"/>
            <a:ext cx="3839400" cy="237615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35B2CBB4-0D05-8D3F-4D19-C5DFC894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3B1615AA-0C0D-7740-0438-64783EE969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9373" y="3267075"/>
            <a:ext cx="1237058" cy="12287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06694EA5-B69B-C6BE-2BB8-AE0095D591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02631" y="3267075"/>
            <a:ext cx="1228726" cy="12287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B664930A-3449-63B3-0516-D66D3E12C7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07557" y="3267075"/>
            <a:ext cx="1222772" cy="12287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44308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) Förstasida flera länsstyrel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2481" y="659607"/>
            <a:ext cx="3844529" cy="383579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59606"/>
            <a:ext cx="3839400" cy="237615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35B2CBB4-0D05-8D3F-4D19-C5DFC894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4172A7-FFC9-1D39-319F-B8AD5A18A1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079" y="3388099"/>
            <a:ext cx="3244454" cy="7262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5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02509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055B90-7405-7D66-289C-42B7F227BC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16" y="1417461"/>
            <a:ext cx="6480572" cy="3105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7BED003-EADE-27CE-86F2-9C8A88EC27F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378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0261276-F028-D693-42FA-ACCC8C98D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69" y="584597"/>
            <a:ext cx="7841716" cy="531674"/>
          </a:xfrm>
        </p:spPr>
        <p:txBody>
          <a:bodyPr anchor="t" anchorCtr="0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5C0F587-9EF8-E6FB-3097-0367DD50B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69" y="1195916"/>
            <a:ext cx="7847032" cy="3031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01C5DF6F-0D19-4A2C-B8D8-BD2824E08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1" y="1661747"/>
            <a:ext cx="5235926" cy="2834054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4607E1B4-A210-4D05-94B2-609B4C404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981" y="172557"/>
            <a:ext cx="3920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1601248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) Textsida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D3B7EE8-3A33-44BC-8D9A-61F6F3C06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BCE34DDE-06CE-494C-9911-82D7C6DBA3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38A2DD6C-EDF9-A445-B514-C068B689B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73640"/>
            <a:ext cx="5230415" cy="2869760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7802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73640"/>
            <a:ext cx="3920729" cy="2869760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00" y="659607"/>
            <a:ext cx="3843338" cy="383619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DC2012D-D5C8-43D4-8A67-D13D6D52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313B8735-E641-45F9-B55B-F3FCCCA20F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661118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595803"/>
            <a:ext cx="5155772" cy="289999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8" y="659607"/>
            <a:ext cx="2531269" cy="383619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482EFE-08A4-4CEE-A351-2B7F75122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F32C4AB3-27A5-4FBD-8B9E-36295F6FE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12862991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) Textsida stående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5235926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252903"/>
            <a:ext cx="5155772" cy="324289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8" y="1"/>
            <a:ext cx="3221832" cy="44958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482EFE-08A4-4CEE-A351-2B7F75122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2CE3DE4A-832F-40BC-9687-635CC2559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2051770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) Textsida fle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5668"/>
            <a:ext cx="7840903" cy="82585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11527"/>
            <a:ext cx="5155772" cy="2931874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9" y="659606"/>
            <a:ext cx="2530715" cy="2534841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FB79BBB-B21E-46C8-9E2D-03368642BD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2168" y="3268387"/>
            <a:ext cx="1225154" cy="1227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AEE2A4A7-BC51-4380-BF8F-FA2A95A8BE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3046" y="3276519"/>
            <a:ext cx="1225154" cy="1227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53736CE-92FC-46F9-B814-30BFC366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9B926E0F-45D6-434B-801B-7D997308A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1121822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0261276-F028-D693-42FA-ACCC8C98D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8AC9C986-14ED-429A-8067-1AC47C976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3107906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) Avslutnings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530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42000" bIns="162000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04437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179C43-C1A0-9139-1DAC-7CBA67FD3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1962150"/>
            <a:ext cx="1233407" cy="1232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6D6BFB-DAB8-F8C7-A7E7-E275A4C4B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5026" y="1962150"/>
            <a:ext cx="1232297" cy="1232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796A06E-D2E9-C160-C47A-B7B665CFA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17569" y="659733"/>
            <a:ext cx="1239635" cy="253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8260649-277B-14E9-BAD8-9B254E31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3815" y="659733"/>
            <a:ext cx="1239635" cy="122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1AFD4CC-7B87-3F90-D9C6-FDF0D8CE4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7416" y="3367102"/>
            <a:ext cx="2176000" cy="1049864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43366AE-7070-DB64-40DB-680B6E100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9930" y="3267075"/>
            <a:ext cx="1222780" cy="1231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76B57AB-F417-A92E-1A35-C5A497E9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89" y="3266213"/>
            <a:ext cx="1233408" cy="123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2764629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C) Förstasida/avsnittssida rutmö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</a:extLst>
          </p:cNvPr>
          <p:cNvSpPr/>
          <p:nvPr userDrawn="1"/>
        </p:nvSpPr>
        <p:spPr>
          <a:xfrm>
            <a:off x="688577" y="3270289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</a:extLst>
          </p:cNvPr>
          <p:cNvSpPr/>
          <p:nvPr userDrawn="1"/>
        </p:nvSpPr>
        <p:spPr>
          <a:xfrm>
            <a:off x="2001836" y="3270289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</a:extLst>
          </p:cNvPr>
          <p:cNvSpPr/>
          <p:nvPr userDrawn="1"/>
        </p:nvSpPr>
        <p:spPr>
          <a:xfrm>
            <a:off x="3309930" y="3265904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530350"/>
          </a:xfrm>
          <a:prstGeom prst="rect">
            <a:avLst/>
          </a:prstGeom>
          <a:solidFill>
            <a:schemeClr val="accent5"/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45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21365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FBE6DF1-D416-078F-30BD-EDC69891AF2B}"/>
              </a:ext>
            </a:extLst>
          </p:cNvPr>
          <p:cNvSpPr/>
          <p:nvPr userDrawn="1"/>
        </p:nvSpPr>
        <p:spPr>
          <a:xfrm>
            <a:off x="4606139" y="3270289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48D1C7-2920-86D5-4305-7FFFDF549E01}"/>
              </a:ext>
            </a:extLst>
          </p:cNvPr>
          <p:cNvSpPr/>
          <p:nvPr userDrawn="1"/>
        </p:nvSpPr>
        <p:spPr>
          <a:xfrm>
            <a:off x="5914233" y="3265904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EA5F954-CAEB-EC81-0AED-448B264F2899}"/>
              </a:ext>
            </a:extLst>
          </p:cNvPr>
          <p:cNvSpPr/>
          <p:nvPr userDrawn="1"/>
        </p:nvSpPr>
        <p:spPr>
          <a:xfrm>
            <a:off x="4608990" y="1966225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7534F4-567B-0E3D-9ABE-B191AEA393D1}"/>
              </a:ext>
            </a:extLst>
          </p:cNvPr>
          <p:cNvSpPr/>
          <p:nvPr userDrawn="1"/>
        </p:nvSpPr>
        <p:spPr>
          <a:xfrm>
            <a:off x="5922250" y="1966225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6F4FAEF-C256-728D-E1AB-CC99F21723F2}"/>
              </a:ext>
            </a:extLst>
          </p:cNvPr>
          <p:cNvSpPr/>
          <p:nvPr userDrawn="1"/>
        </p:nvSpPr>
        <p:spPr>
          <a:xfrm>
            <a:off x="7226003" y="1966180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9E26B58-77C0-BE37-3572-ACD7BF469EEA}"/>
              </a:ext>
            </a:extLst>
          </p:cNvPr>
          <p:cNvSpPr/>
          <p:nvPr userDrawn="1"/>
        </p:nvSpPr>
        <p:spPr>
          <a:xfrm>
            <a:off x="4608990" y="659733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F527539-84B7-FA9F-550A-F154145FB001}"/>
              </a:ext>
            </a:extLst>
          </p:cNvPr>
          <p:cNvSpPr/>
          <p:nvPr userDrawn="1"/>
        </p:nvSpPr>
        <p:spPr>
          <a:xfrm>
            <a:off x="5922250" y="659733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2016789-D22F-605C-1C71-F7B5B416DE75}"/>
              </a:ext>
            </a:extLst>
          </p:cNvPr>
          <p:cNvSpPr/>
          <p:nvPr userDrawn="1"/>
        </p:nvSpPr>
        <p:spPr>
          <a:xfrm>
            <a:off x="7226003" y="655348"/>
            <a:ext cx="1231200" cy="122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A74E6D00-8E06-4546-80EB-FE38CC336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8278F3F-44DB-BD33-550B-8A770FF8B6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7569" y="3267075"/>
            <a:ext cx="1234679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8063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60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2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cag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42228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pic>
        <p:nvPicPr>
          <p:cNvPr id="3" name="Bildobjekt 8" descr="Laws. Illustration.">
            <a:extLst>
              <a:ext uri="{FF2B5EF4-FFF2-40B4-BE49-F238E27FC236}">
                <a16:creationId xmlns:a16="http://schemas.microsoft.com/office/drawing/2014/main" id="{4ADB8449-F849-7D0A-47D2-D020A5D6D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05E86CF-AAF6-0309-4D0C-8B01D5FD8AD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6C77107-672F-86C4-D253-7AD2D417D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1348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06275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04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8444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58449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335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6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288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177502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7" y="4197603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364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4645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18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65631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63FE7B-426A-19C2-9D60-AC59A6C0F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6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0961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8111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1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414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6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873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5281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82988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3220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61335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8351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05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15CF702-98B4-4281-71D5-BE4F3A7F25B2}"/>
              </a:ext>
            </a:extLst>
          </p:cNvPr>
          <p:cNvSpPr/>
          <p:nvPr userDrawn="1"/>
        </p:nvSpPr>
        <p:spPr>
          <a:xfrm>
            <a:off x="180124" y="4145344"/>
            <a:ext cx="998156" cy="9981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84" y="425903"/>
            <a:ext cx="6932840" cy="663053"/>
          </a:xfrm>
          <a:noFill/>
        </p:spPr>
        <p:txBody>
          <a:bodyPr wrap="square" lIns="72000" rIns="32400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02444" y="1311774"/>
            <a:ext cx="3572016" cy="2880418"/>
          </a:xfrm>
        </p:spPr>
        <p:txBody>
          <a:bodyPr wrap="square">
            <a:no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657CC-D993-FD9E-5419-17908829E3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80219" y="1312069"/>
            <a:ext cx="3572015" cy="28801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1DF7BA80-5272-93E2-CA25-37F4CD559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C2987-62CA-EC3C-33D4-C3E571EA1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36" b="-655"/>
          <a:stretch/>
        </p:blipFill>
        <p:spPr>
          <a:xfrm>
            <a:off x="305758" y="4315273"/>
            <a:ext cx="710336" cy="5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45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135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868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515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858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3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28461"/>
            <a:ext cx="9144000" cy="5252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" y="4237801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36" y="405687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36" y="1353013"/>
            <a:ext cx="6480302" cy="3144427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167FEA7-7571-3672-A7B5-3E6C2F776EF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02469" y="276225"/>
            <a:ext cx="1215000" cy="1215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B49107FF-DDE4-1068-3550-A80275731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1119" y="4702227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93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05" y="404366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2" y="1326753"/>
            <a:ext cx="6466247" cy="2865439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53FF211-F789-79E1-F4E3-41D4EA531C9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6EFBBE18-3853-9326-A6BA-8A0713C50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950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3747" y="1491853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Bildobjekt 6" descr="A lightbulb/solution/idé. Illustration.">
            <a:extLst>
              <a:ext uri="{FF2B5EF4-FFF2-40B4-BE49-F238E27FC236}">
                <a16:creationId xmlns:a16="http://schemas.microsoft.com/office/drawing/2014/main" id="{3F77E2B9-C59D-E0AA-BC91-FD7130DD7A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3" y="1215939"/>
            <a:ext cx="1355812" cy="13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1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4088" y="1491854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Bildobjekt 200">
            <a:extLst>
              <a:ext uri="{FF2B5EF4-FFF2-40B4-BE49-F238E27FC236}">
                <a16:creationId xmlns:a16="http://schemas.microsoft.com/office/drawing/2014/main" id="{15744E08-90D6-7C31-3611-23A0B99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" y="315086"/>
            <a:ext cx="1488521" cy="14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0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662" y="2801018"/>
            <a:ext cx="5400675" cy="1244314"/>
          </a:xfrm>
        </p:spPr>
        <p:txBody>
          <a:bodyPr lIns="72000" tIns="72000" rIns="72000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C6296A0D-1AD1-4007-568B-9E5CB66A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" y="566615"/>
            <a:ext cx="2078484" cy="2078484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54A82246-724C-12FD-6783-F8AA5C618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7" y="-145137"/>
            <a:ext cx="2484125" cy="2484125"/>
          </a:xfrm>
          <a:prstGeom prst="rect">
            <a:avLst/>
          </a:prstGeom>
        </p:spPr>
      </p:pic>
      <p:pic>
        <p:nvPicPr>
          <p:cNvPr id="11" name="Bildobjekt 12">
            <a:extLst>
              <a:ext uri="{FF2B5EF4-FFF2-40B4-BE49-F238E27FC236}">
                <a16:creationId xmlns:a16="http://schemas.microsoft.com/office/drawing/2014/main" id="{79242B1A-8D99-4BCE-8F0D-0E4E1F56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7" y="566615"/>
            <a:ext cx="2040161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7" y="1336483"/>
            <a:ext cx="3239690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9671" y="1336482"/>
            <a:ext cx="3239691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645347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766" y="971940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474" y="98127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5734" y="236081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815" y="377252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431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98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745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1897" y="0"/>
            <a:ext cx="3239243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2120" y="0"/>
            <a:ext cx="3491882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611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3EDDC-3D84-55AA-FB44-5DB441E3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" y="-684020"/>
            <a:ext cx="857977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0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3957" y="1497546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7276" y="1491854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418"/>
            <a:ext cx="7812881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2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947375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D71038-DCEE-F3FE-0F35-60453884A8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287411-05FD-250C-94DE-01832AD4E0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3741" y="1491853"/>
            <a:ext cx="2614613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508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1119" y="1491854"/>
            <a:ext cx="6481763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GB" noProof="0"/>
              <a:t>Click here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1F662-F6AA-E79C-CAF7-8B7DFF44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744853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534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6930" y="1565832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622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9069" y="149163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15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186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724C0-DD9A-CBE6-91C8-A79E39DE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991741"/>
            <a:ext cx="6660203" cy="699404"/>
          </a:xfrm>
        </p:spPr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500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1C8D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583" y="1340002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723711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07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6032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/>
        </p:nvSpPr>
        <p:spPr>
          <a:xfrm>
            <a:off x="-7993" y="13289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1" y="1491630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683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22357-17D7-F9B9-9993-A617B598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" y="-681228"/>
            <a:ext cx="833761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F63B56-E495-B1AB-3409-7695598CE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568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8232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1622" y="2576745"/>
            <a:ext cx="224516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4034446-015A-7469-98C9-DBD441EDC0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6029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2340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9AFB3E7-4986-22CD-8399-34815D5823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7490" y="972295"/>
            <a:ext cx="2240756" cy="145137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905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474823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615" y="1657999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4B55A-92AB-AA00-0F69-C5A64D29F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8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643591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394" y="165060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4F923-EE36-7193-5244-5C4EF41C5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268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1" y="405687"/>
            <a:ext cx="7039089" cy="699404"/>
          </a:xfrm>
        </p:spPr>
        <p:txBody>
          <a:bodyPr wrap="none" lIns="324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767" y="1289108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213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7471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58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733" y="0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07BF9D3-1324-F1B5-0052-9B47980384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D15CC0A-148A-5B28-9201-9667E7FB8B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19655" y="1513873"/>
            <a:ext cx="2693226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5282D3-4D37-563F-C864-227D8AF5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>
            <a:extLst>
              <a:ext uri="{FF2B5EF4-FFF2-40B4-BE49-F238E27FC236}">
                <a16:creationId xmlns:a16="http://schemas.microsoft.com/office/drawing/2014/main" id="{1FF3D2A8-2BF9-E03E-ABDA-1468A8C31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9752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05" y="1707750"/>
            <a:ext cx="7272392" cy="1728000"/>
          </a:xfrm>
        </p:spPr>
        <p:txBody>
          <a:bodyPr wrap="square" lIns="72000" rIns="720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53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D1AE29-7482-7141-9A1F-59976B7B2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1119" y="98693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för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3327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3034533"/>
            <a:ext cx="742563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31119" y="365164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71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tor grön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8" y="3244113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3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9" y="3252937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8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3" y="795841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9" y="780375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052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014883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4899" y="1595653"/>
            <a:ext cx="4205933" cy="649837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535" y="2178441"/>
            <a:ext cx="4626514" cy="658901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70725" y="2692572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6665" y="3321801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0881" y="3900354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030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049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8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563" y="1563639"/>
            <a:ext cx="7980603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72237" y="2132236"/>
            <a:ext cx="7980603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2179" y="2710789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300669" y="3289342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3547" y="3867895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9" y="1985415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08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B6F81AD-AB0B-B241-86F4-E20CC0D6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4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93840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575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031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440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99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4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91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7698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7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815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28357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730" y="2073007"/>
            <a:ext cx="763447" cy="1068736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9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8515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0878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4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730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7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86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654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2604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7A44AC8-D6DB-9846-A97F-A2AF7D38D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5" y="1347614"/>
            <a:ext cx="6199172" cy="252376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257175" indent="-257175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Avsnitt1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Avsnitt2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Avsnitt3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Avsnitt4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Avsnitt5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Avsnitt6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6202E8E-4BA3-D743-A019-3D253DCDD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27209" y="2177135"/>
            <a:ext cx="576064" cy="5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1369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9685"/>
            <a:ext cx="6960104" cy="663053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661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9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996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88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6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1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350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vänd (DO)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0257EF4-58E7-9A49-9699-DD342DEA5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330" y="649050"/>
            <a:ext cx="5911800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4EB44A-9DFC-7B4D-A441-92B6208AD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5E056C-A229-3D46-9890-975B5F71D5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799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3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23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70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95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2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08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6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image" Target="../media/image4.wmf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theme" Target="../theme/theme10.xml"/><Relationship Id="rId8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image" Target="../media/image4.wmf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1.xml"/><Relationship Id="rId21" Type="http://schemas.openxmlformats.org/officeDocument/2006/relationships/theme" Target="../theme/theme14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image" Target="../media/image4.w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1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image" Target="../media/image4.w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4.wmf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image" Target="../media/image4.wmf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992" r:id="rId2"/>
    <p:sldLayoutId id="2147483993" r:id="rId3"/>
    <p:sldLayoutId id="214748399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6595107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7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  <p:sldLayoutId id="2147484977" r:id="rId12"/>
    <p:sldLayoutId id="2147484978" r:id="rId13"/>
    <p:sldLayoutId id="2147484979" r:id="rId14"/>
    <p:sldLayoutId id="2147484980" r:id="rId15"/>
    <p:sldLayoutId id="2147484981" r:id="rId16"/>
    <p:sldLayoutId id="2147484982" r:id="rId17"/>
    <p:sldLayoutId id="2147484983" r:id="rId18"/>
    <p:sldLayoutId id="2147484984" r:id="rId19"/>
    <p:sldLayoutId id="2147484985" r:id="rId20"/>
    <p:sldLayoutId id="2147484986" r:id="rId21"/>
    <p:sldLayoutId id="2147484987" r:id="rId22"/>
    <p:sldLayoutId id="2147484988" r:id="rId23"/>
    <p:sldLayoutId id="2147484989" r:id="rId24"/>
    <p:sldLayoutId id="2147484990" r:id="rId25"/>
    <p:sldLayoutId id="2147484991" r:id="rId26"/>
    <p:sldLayoutId id="2147484992" r:id="rId27"/>
    <p:sldLayoutId id="2147484993" r:id="rId28"/>
    <p:sldLayoutId id="2147484994" r:id="rId29"/>
    <p:sldLayoutId id="2147484995" r:id="rId30"/>
    <p:sldLayoutId id="2147484996" r:id="rId31"/>
    <p:sldLayoutId id="2147484997" r:id="rId32"/>
    <p:sldLayoutId id="2147484998" r:id="rId33"/>
    <p:sldLayoutId id="2147484999" r:id="rId34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2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2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3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0" r:id="rId1"/>
    <p:sldLayoutId id="2147485121" r:id="rId2"/>
    <p:sldLayoutId id="214748512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  <p:sldLayoutId id="2147485131" r:id="rId12"/>
    <p:sldLayoutId id="2147485132" r:id="rId13"/>
    <p:sldLayoutId id="2147485133" r:id="rId14"/>
    <p:sldLayoutId id="2147485134" r:id="rId15"/>
    <p:sldLayoutId id="2147485135" r:id="rId16"/>
    <p:sldLayoutId id="2147485136" r:id="rId17"/>
    <p:sldLayoutId id="2147485137" r:id="rId18"/>
    <p:sldLayoutId id="2147485138" r:id="rId19"/>
    <p:sldLayoutId id="2147485139" r:id="rId20"/>
    <p:sldLayoutId id="2147485140" r:id="rId21"/>
    <p:sldLayoutId id="2147485141" r:id="rId22"/>
  </p:sldLayoutIdLst>
  <p:txStyles>
    <p:titleStyle>
      <a:lvl1pPr algn="l" defTabSz="914355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55" indent="-457178" algn="l" defTabSz="914355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55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32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09" indent="0" algn="l" defTabSz="914355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2" y="602455"/>
            <a:ext cx="7840903" cy="751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982" y="1310051"/>
            <a:ext cx="7840903" cy="312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44" y="4777895"/>
            <a:ext cx="3761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981" y="172557"/>
            <a:ext cx="3920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344005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6472" indent="-153591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08397" indent="-140494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7225" indent="-135731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91766" indent="-121444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91">
          <p15:clr>
            <a:srgbClr val="A4A3A4"/>
          </p15:clr>
        </p15:guide>
        <p15:guide id="2" orient="horz" pos="554">
          <p15:clr>
            <a:srgbClr val="A4A3A4"/>
          </p15:clr>
        </p15:guide>
        <p15:guide id="3" orient="horz" pos="1583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2683">
          <p15:clr>
            <a:srgbClr val="A4A3A4"/>
          </p15:clr>
        </p15:guide>
        <p15:guide id="6" orient="horz" pos="2744">
          <p15:clr>
            <a:srgbClr val="A4A3A4"/>
          </p15:clr>
        </p15:guide>
        <p15:guide id="7" orient="horz" pos="3776">
          <p15:clr>
            <a:srgbClr val="A4A3A4"/>
          </p15:clr>
        </p15:guide>
        <p15:guide id="8" orient="horz" pos="3841">
          <p15:clr>
            <a:srgbClr val="A4A3A4"/>
          </p15:clr>
        </p15:guide>
        <p15:guide id="9" pos="514">
          <p15:clr>
            <a:srgbClr val="A4A3A4"/>
          </p15:clr>
        </p15:guide>
        <p15:guide id="10" pos="579">
          <p15:clr>
            <a:srgbClr val="A4A3A4"/>
          </p15:clr>
        </p15:guide>
        <p15:guide id="11" pos="1617">
          <p15:clr>
            <a:srgbClr val="A4A3A4"/>
          </p15:clr>
        </p15:guide>
        <p15:guide id="12" pos="1682">
          <p15:clr>
            <a:srgbClr val="A4A3A4"/>
          </p15:clr>
        </p15:guide>
        <p15:guide id="13" pos="2714">
          <p15:clr>
            <a:srgbClr val="A4A3A4"/>
          </p15:clr>
        </p15:guide>
        <p15:guide id="14" pos="2778">
          <p15:clr>
            <a:srgbClr val="A4A3A4"/>
          </p15:clr>
        </p15:guide>
        <p15:guide id="15" pos="3807">
          <p15:clr>
            <a:srgbClr val="A4A3A4"/>
          </p15:clr>
        </p15:guide>
        <p15:guide id="16" pos="3872">
          <p15:clr>
            <a:srgbClr val="A4A3A4"/>
          </p15:clr>
        </p15:guide>
        <p15:guide id="17" pos="4907">
          <p15:clr>
            <a:srgbClr val="A4A3A4"/>
          </p15:clr>
        </p15:guide>
        <p15:guide id="18" pos="4968">
          <p15:clr>
            <a:srgbClr val="A4A3A4"/>
          </p15:clr>
        </p15:guide>
        <p15:guide id="19" pos="6003">
          <p15:clr>
            <a:srgbClr val="A4A3A4"/>
          </p15:clr>
        </p15:guide>
        <p15:guide id="20" pos="6062">
          <p15:clr>
            <a:srgbClr val="A4A3A4"/>
          </p15:clr>
        </p15:guide>
        <p15:guide id="21" pos="7103">
          <p15:clr>
            <a:srgbClr val="A4A3A4"/>
          </p15:clr>
        </p15:guide>
        <p15:guide id="22" pos="7165">
          <p15:clr>
            <a:srgbClr val="A4A3A4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64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9" r:id="rId1"/>
    <p:sldLayoutId id="2147485160" r:id="rId2"/>
    <p:sldLayoutId id="2147485161" r:id="rId3"/>
    <p:sldLayoutId id="2147485162" r:id="rId4"/>
    <p:sldLayoutId id="2147485163" r:id="rId5"/>
    <p:sldLayoutId id="2147485164" r:id="rId6"/>
    <p:sldLayoutId id="2147485165" r:id="rId7"/>
    <p:sldLayoutId id="2147485166" r:id="rId8"/>
    <p:sldLayoutId id="2147485167" r:id="rId9"/>
    <p:sldLayoutId id="2147485168" r:id="rId10"/>
    <p:sldLayoutId id="2147485169" r:id="rId11"/>
    <p:sldLayoutId id="2147485170" r:id="rId12"/>
    <p:sldLayoutId id="2147485171" r:id="rId13"/>
    <p:sldLayoutId id="2147485172" r:id="rId14"/>
    <p:sldLayoutId id="2147485173" r:id="rId15"/>
    <p:sldLayoutId id="2147485174" r:id="rId16"/>
    <p:sldLayoutId id="2147485175" r:id="rId17"/>
    <p:sldLayoutId id="2147485176" r:id="rId18"/>
    <p:sldLayoutId id="2147485177" r:id="rId19"/>
    <p:sldLayoutId id="2147485178" r:id="rId20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82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916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  <p:sldLayoutId id="2147483989" r:id="rId3"/>
    <p:sldLayoutId id="214748391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4267" y="4618877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17" y="393781"/>
            <a:ext cx="8337617" cy="699404"/>
          </a:xfrm>
          <a:prstGeom prst="rect">
            <a:avLst/>
          </a:prstGeom>
          <a:noFill/>
        </p:spPr>
        <p:txBody>
          <a:bodyPr vert="horz" wrap="square" lIns="1044000" tIns="72000" rIns="324000" bIns="72000" rtlCol="0" anchor="ctr">
            <a:spAutoFit/>
          </a:bodyPr>
          <a:lstStyle/>
          <a:p>
            <a:endParaRPr lang="nb-NO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766" y="1497040"/>
            <a:ext cx="5400414" cy="26951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119" y="4872145"/>
            <a:ext cx="9453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7422" y="487214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236" y="4887247"/>
            <a:ext cx="928950" cy="258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6" r:id="rId12"/>
    <p:sldLayoutId id="2147484697" r:id="rId13"/>
    <p:sldLayoutId id="2147484698" r:id="rId14"/>
    <p:sldLayoutId id="2147484699" r:id="rId15"/>
    <p:sldLayoutId id="2147484700" r:id="rId16"/>
    <p:sldLayoutId id="2147484701" r:id="rId17"/>
    <p:sldLayoutId id="2147484702" r:id="rId18"/>
    <p:sldLayoutId id="2147484703" r:id="rId19"/>
    <p:sldLayoutId id="2147484704" r:id="rId20"/>
    <p:sldLayoutId id="2147484705" r:id="rId21"/>
    <p:sldLayoutId id="2147484706" r:id="rId22"/>
    <p:sldLayoutId id="2147484707" r:id="rId23"/>
    <p:sldLayoutId id="2147484708" r:id="rId24"/>
    <p:sldLayoutId id="2147484709" r:id="rId25"/>
    <p:sldLayoutId id="2147484710" r:id="rId26"/>
    <p:sldLayoutId id="2147484711" r:id="rId27"/>
    <p:sldLayoutId id="2147484712" r:id="rId28"/>
    <p:sldLayoutId id="2147484713" r:id="rId29"/>
    <p:sldLayoutId id="2147484714" r:id="rId30"/>
    <p:sldLayoutId id="2147484715" r:id="rId31"/>
    <p:sldLayoutId id="2147484716" r:id="rId32"/>
    <p:sldLayoutId id="2147484717" r:id="rId33"/>
    <p:sldLayoutId id="2147484718" r:id="rId34"/>
    <p:sldLayoutId id="2147484719" r:id="rId35"/>
    <p:sldLayoutId id="2147484720" r:id="rId36"/>
    <p:sldLayoutId id="2147484721" r:id="rId37"/>
    <p:sldLayoutId id="2147484722" r:id="rId38"/>
    <p:sldLayoutId id="2147484723" r:id="rId39"/>
    <p:sldLayoutId id="2147484724" r:id="rId40"/>
    <p:sldLayoutId id="2147484725" r:id="rId41"/>
    <p:sldLayoutId id="2147484726" r:id="rId42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71553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28741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85929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5654">
          <p15:clr>
            <a:srgbClr val="F26B43"/>
          </p15:clr>
        </p15:guide>
        <p15:guide id="3" orient="horz" pos="2103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6562">
          <p15:clr>
            <a:srgbClr val="F26B43"/>
          </p15:clr>
        </p15:guide>
        <p15:guide id="6" orient="horz" pos="3067">
          <p15:clr>
            <a:srgbClr val="F26B43"/>
          </p15:clr>
        </p15:guide>
        <p15:guide id="7" pos="5768">
          <p15:clr>
            <a:srgbClr val="F26B43"/>
          </p15:clr>
        </p15:guide>
        <p15:guide id="8" pos="1005">
          <p15:clr>
            <a:srgbClr val="F26B43"/>
          </p15:clr>
        </p15:guide>
        <p15:guide id="9" orient="horz" pos="346">
          <p15:clr>
            <a:srgbClr val="F26B43"/>
          </p15:clr>
        </p15:guide>
        <p15:guide id="10" pos="1912">
          <p15:clr>
            <a:srgbClr val="F26B43"/>
          </p15:clr>
        </p15:guide>
        <p15:guide id="11" pos="1118">
          <p15:clr>
            <a:srgbClr val="F26B43"/>
          </p15:clr>
        </p15:guide>
        <p15:guide id="12" orient="horz" pos="1253">
          <p15:clr>
            <a:srgbClr val="F26B43"/>
          </p15:clr>
        </p15:guide>
        <p15:guide id="13" orient="horz" pos="1139">
          <p15:clr>
            <a:srgbClr val="F26B43"/>
          </p15:clr>
        </p15:guide>
        <p15:guide id="14" pos="4861">
          <p15:clr>
            <a:srgbClr val="F26B43"/>
          </p15:clr>
        </p15:guide>
        <p15:guide id="15" pos="4747">
          <p15:clr>
            <a:srgbClr val="F26B43"/>
          </p15:clr>
        </p15:guide>
        <p15:guide id="16" pos="2819">
          <p15:clr>
            <a:srgbClr val="F26B43"/>
          </p15:clr>
        </p15:guide>
        <p15:guide id="17" pos="2933">
          <p15:clr>
            <a:srgbClr val="F26B43"/>
          </p15:clr>
        </p15:guide>
        <p15:guide id="18" pos="3783">
          <p15:clr>
            <a:srgbClr val="F26B43"/>
          </p15:clr>
        </p15:guide>
        <p15:guide id="19" pos="3897">
          <p15:clr>
            <a:srgbClr val="F26B43"/>
          </p15:clr>
        </p15:guide>
        <p15:guide id="20" pos="2026">
          <p15:clr>
            <a:srgbClr val="F26B43"/>
          </p15:clr>
        </p15:guide>
        <p15:guide id="21" pos="6675">
          <p15:clr>
            <a:srgbClr val="F26B43"/>
          </p15:clr>
        </p15:guide>
        <p15:guide id="22" orient="horz" pos="2217">
          <p15:clr>
            <a:srgbClr val="F26B43"/>
          </p15:clr>
        </p15:guide>
        <p15:guide id="23" orient="horz" pos="4088">
          <p15:clr>
            <a:srgbClr val="F26B43"/>
          </p15:clr>
        </p15:guide>
        <p15:guide id="24" orient="horz" pos="3181">
          <p15:clr>
            <a:srgbClr val="F26B43"/>
          </p15:clr>
        </p15:guide>
        <p15:guide id="25" pos="211">
          <p15:clr>
            <a:srgbClr val="F26B43"/>
          </p15:clr>
        </p15:guide>
        <p15:guide id="26" pos="74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9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1050483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4" r:id="rId12"/>
    <p:sldLayoutId id="2147484785" r:id="rId13"/>
    <p:sldLayoutId id="2147484787" r:id="rId14"/>
    <p:sldLayoutId id="2147484788" r:id="rId15"/>
    <p:sldLayoutId id="2147484789" r:id="rId16"/>
    <p:sldLayoutId id="2147484790" r:id="rId17"/>
    <p:sldLayoutId id="2147484791" r:id="rId18"/>
    <p:sldLayoutId id="2147484792" r:id="rId19"/>
    <p:sldLayoutId id="2147484793" r:id="rId20"/>
    <p:sldLayoutId id="2147484794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64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  <p:sldLayoutId id="2147484890" r:id="rId15"/>
    <p:sldLayoutId id="2147484892" r:id="rId16"/>
    <p:sldLayoutId id="2147484893" r:id="rId17"/>
    <p:sldLayoutId id="2147484894" r:id="rId18"/>
    <p:sldLayoutId id="2147484895" r:id="rId19"/>
    <p:sldLayoutId id="2147484896" r:id="rId20"/>
    <p:sldLayoutId id="2147484897" r:id="rId21"/>
    <p:sldLayoutId id="214748489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8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1" r:id="rId15"/>
    <p:sldLayoutId id="2147484942" r:id="rId16"/>
    <p:sldLayoutId id="2147484943" r:id="rId17"/>
    <p:sldLayoutId id="2147484944" r:id="rId18"/>
    <p:sldLayoutId id="2147484945" r:id="rId19"/>
    <p:sldLayoutId id="2147484946" r:id="rId20"/>
    <p:sldLayoutId id="2147484947" r:id="rId21"/>
    <p:sldLayoutId id="2147484948" r:id="rId22"/>
    <p:sldLayoutId id="2147484949" r:id="rId23"/>
    <p:sldLayoutId id="2147484950" r:id="rId24"/>
    <p:sldLayoutId id="2147484951" r:id="rId25"/>
    <p:sldLayoutId id="2147484952" r:id="rId26"/>
    <p:sldLayoutId id="2147484953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0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92.xml"/><Relationship Id="rId5" Type="http://schemas.openxmlformats.org/officeDocument/2006/relationships/slide" Target="slide5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9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9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ka.com/lsu" TargetMode="External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.kling@funk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F9884E6-2FC9-3807-EE6D-B756C5756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3" y="185057"/>
            <a:ext cx="4624046" cy="315305"/>
          </a:xfrm>
        </p:spPr>
        <p:txBody>
          <a:bodyPr/>
          <a:lstStyle/>
          <a:p>
            <a:r>
              <a:rPr lang="sv-SE" dirty="0"/>
              <a:t>Digital tillgänglighet, Upphandling av rapporter och dokument, 2024-03-13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D886E83-F745-19AE-4BC6-0E6F81A2F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4050" dirty="0"/>
              <a:t>Digital tillgänglighet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BFFB360-845D-3529-D035-E57E2ECAD8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3976" y="1951937"/>
            <a:ext cx="3596696" cy="808434"/>
          </a:xfrm>
        </p:spPr>
        <p:txBody>
          <a:bodyPr/>
          <a:lstStyle/>
          <a:p>
            <a:r>
              <a:rPr lang="sv-SE" dirty="0"/>
              <a:t>Upphandling av rapporter och dokument</a:t>
            </a:r>
          </a:p>
          <a:p>
            <a:r>
              <a:rPr lang="sv-SE" dirty="0"/>
              <a:t>Johan Kling, Funka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AA151DC0-6E2C-43B3-41D5-D6119E9EC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113" r="19113"/>
          <a:stretch>
            <a:fillRect/>
          </a:stretch>
        </p:blipFill>
        <p:spPr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6" name="Platshållare för bild 5" descr="Länsstyrelserna logotyp">
            <a:extLst>
              <a:ext uri="{FF2B5EF4-FFF2-40B4-BE49-F238E27FC236}">
                <a16:creationId xmlns:a16="http://schemas.microsoft.com/office/drawing/2014/main" id="{18E220C7-F973-528A-69A0-D258275171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64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771D2-B080-E2B4-D820-7A7B9ED53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375345"/>
            <a:ext cx="5832648" cy="907813"/>
          </a:xfrm>
        </p:spPr>
        <p:txBody>
          <a:bodyPr wrap="square" numCol="1">
            <a:spAutoFit/>
          </a:bodyPr>
          <a:lstStyle/>
          <a:p>
            <a:r>
              <a:rPr lang="sv-SE" sz="2100" b="1" dirty="0"/>
              <a:t>Är det något som är otydligt eller som du inte förstår: 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Räck upp handen!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BD15F-659A-9A60-685A-BE2A11F67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8051" y="519322"/>
            <a:ext cx="8337947" cy="663179"/>
          </a:xfrm>
        </p:spPr>
        <p:txBody>
          <a:bodyPr wrap="square" anchor="ctr">
            <a:normAutofit fontScale="90000"/>
          </a:bodyPr>
          <a:lstStyle/>
          <a:p>
            <a:r>
              <a:rPr lang="sv-SE" dirty="0"/>
              <a:t>Under presentationen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9A4CE3-22EC-BED8-D2C6-83618F1DA4EA}"/>
              </a:ext>
            </a:extLst>
          </p:cNvPr>
          <p:cNvSpPr txBox="1">
            <a:spLocks/>
          </p:cNvSpPr>
          <p:nvPr/>
        </p:nvSpPr>
        <p:spPr>
          <a:xfrm>
            <a:off x="791766" y="2571750"/>
            <a:ext cx="3183886" cy="2439194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lvl1pPr marL="457189" indent="-457189" algn="l" defTabSz="1219170" rtl="0" eaLnBrk="1" latinLnBrk="0" hangingPunct="1">
              <a:lnSpc>
                <a:spcPct val="15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67635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285943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89552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Om du har </a:t>
            </a:r>
            <a:r>
              <a:rPr lang="sv-SE" sz="2100" b="1" dirty="0">
                <a:solidFill>
                  <a:srgbClr val="000000"/>
                </a:solidFill>
                <a:latin typeface="Century Gothic"/>
              </a:rPr>
              <a:t>andra </a:t>
            </a: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frågor:</a:t>
            </a:r>
          </a:p>
          <a:p>
            <a:pPr marL="342265" marR="0" lvl="0" indent="-342265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Skriv i chatten så svarar vi under frågestunden på slutet.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Bildobjekt 3">
            <a:extLst>
              <a:ext uri="{FF2B5EF4-FFF2-40B4-BE49-F238E27FC236}">
                <a16:creationId xmlns:a16="http://schemas.microsoft.com/office/drawing/2014/main" id="{6097A7C1-8E16-2CE1-47BC-A0FE33B0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3792434" y="2979783"/>
            <a:ext cx="1832493" cy="1832493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3BC7AAC9-FFDE-5D83-B221-AD93BBAF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90" y="1808713"/>
            <a:ext cx="2190126" cy="2190126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500CF26B-2DC0-47D6-AC84-21F1BB9C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7120543" y="2803396"/>
            <a:ext cx="1798706" cy="1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32" y="-92546"/>
            <a:ext cx="9261829" cy="60093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94064" y="1574881"/>
            <a:ext cx="5955873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sv-SE" sz="3200">
                <a:solidFill>
                  <a:prstClr val="white"/>
                </a:solidFill>
              </a:rPr>
              <a:t>Upphandlingsdirektivet</a:t>
            </a:r>
          </a:p>
        </p:txBody>
      </p:sp>
    </p:spTree>
    <p:extLst>
      <p:ext uri="{BB962C8B-B14F-4D97-AF65-F5344CB8AC3E}">
        <p14:creationId xmlns:p14="http://schemas.microsoft.com/office/powerpoint/2010/main" val="1857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0"/>
    </mc:Choice>
    <mc:Fallback xmlns="">
      <p:transition spd="slow" advTm="139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699542"/>
            <a:ext cx="4546390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300"/>
              <a:t>Lagen om offentlig upphandling (LOU)</a:t>
            </a:r>
            <a:endParaRPr lang="sv-SE" sz="3200"/>
          </a:p>
        </p:txBody>
      </p:sp>
    </p:spTree>
    <p:extLst>
      <p:ext uri="{BB962C8B-B14F-4D97-AF65-F5344CB8AC3E}">
        <p14:creationId xmlns:p14="http://schemas.microsoft.com/office/powerpoint/2010/main" val="34899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6"/>
    </mc:Choice>
    <mc:Fallback xmlns="">
      <p:transition spd="slow" advTm="104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LOU (2017)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 dirty="0"/>
              <a:t>Skärpning av kraven, från bör till ska.</a:t>
            </a:r>
          </a:p>
          <a:p>
            <a:r>
              <a:rPr lang="sv-SE" dirty="0"/>
              <a:t>Konkurrenter kan klaga</a:t>
            </a:r>
          </a:p>
          <a:p>
            <a:r>
              <a:rPr lang="sv-SE" dirty="0"/>
              <a:t>Ytterligare skärpning 2025</a:t>
            </a:r>
          </a:p>
          <a:p>
            <a:pPr marL="457189" lvl="1" indent="0">
              <a:buNone/>
            </a:pPr>
            <a:r>
              <a:rPr lang="sv-SE" b="1" dirty="0"/>
              <a:t>obligatoriska krav på tillgänglighet</a:t>
            </a:r>
            <a:r>
              <a:rPr lang="sv-SE" dirty="0"/>
              <a:t>, enligt tekniska specifikationer i tillgänglighetsdirektivet.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Lagen om offentlig upphandling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40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756"/>
    </mc:Choice>
    <mc:Fallback xmlns="">
      <p:transition advTm="7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6EBEB65-F3D8-B67B-078B-A889F98B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775"/>
            <a:ext cx="9143999" cy="5861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5088" y="954832"/>
            <a:ext cx="6233823" cy="3233835"/>
          </a:xfrm>
          <a:prstGeom prst="rect">
            <a:avLst/>
          </a:prstGeom>
          <a:solidFill>
            <a:schemeClr val="tx1">
              <a:alpha val="79839"/>
            </a:schemeClr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Web </a:t>
            </a:r>
            <a:r>
              <a:rPr kumimoji="0" lang="sv-SE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Accessibility</a:t>
            </a: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sv-SE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Directive</a:t>
            </a: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(WAD)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Lagen om tillgänglighet till digital offentlig service.</a:t>
            </a: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710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6EBEB65-F3D8-B67B-078B-A889F98B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775"/>
            <a:ext cx="9143999" cy="5861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5088" y="770167"/>
            <a:ext cx="6233823" cy="3603167"/>
          </a:xfrm>
          <a:prstGeom prst="rect">
            <a:avLst/>
          </a:prstGeom>
          <a:solidFill>
            <a:schemeClr val="tx1">
              <a:alpha val="79839"/>
            </a:schemeClr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Europeisk standard 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 301 549 V3.2.1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som i sin tur bygger på WCAG 2.1 (Web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Content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Accessibility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Guidelines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)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681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7D06B1-8D9F-0A96-BCFD-6CE8C38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3" y="1820849"/>
            <a:ext cx="3794011" cy="33226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E18D35D-2BBF-F706-2B11-94548CFC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67" y="0"/>
            <a:ext cx="587317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D69A78E-2E80-C2F1-F505-2F50FB71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67" y="-95417"/>
            <a:ext cx="5873170" cy="82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7D06B1-8D9F-0A96-BCFD-6CE8C38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3" y="1820849"/>
            <a:ext cx="3794011" cy="33226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E18D35D-2BBF-F706-2B11-94548CFC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67" y="0"/>
            <a:ext cx="587317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D69A78E-2E80-C2F1-F505-2F50FB71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67" y="-95417"/>
            <a:ext cx="5873170" cy="829904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FE305CA-FF80-632E-5A40-B13C43CD4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67" y="-311711"/>
            <a:ext cx="5873170" cy="829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699542"/>
            <a:ext cx="5770286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200"/>
              <a:t>Lag om tillgänglighet </a:t>
            </a:r>
            <a:br>
              <a:rPr lang="sv-SE" sz="3200"/>
            </a:br>
            <a:r>
              <a:rPr lang="sv-SE" sz="3200"/>
              <a:t>till digital offentlig service </a:t>
            </a:r>
          </a:p>
        </p:txBody>
      </p:sp>
    </p:spTree>
    <p:extLst>
      <p:ext uri="{BB962C8B-B14F-4D97-AF65-F5344CB8AC3E}">
        <p14:creationId xmlns:p14="http://schemas.microsoft.com/office/powerpoint/2010/main" val="2228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1"/>
    </mc:Choice>
    <mc:Fallback xmlns="">
      <p:transition spd="slow" advTm="158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DOS-lagen (2018)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/>
              <a:t>Offentlig sektor</a:t>
            </a:r>
          </a:p>
          <a:p>
            <a:r>
              <a:rPr lang="sv-SE"/>
              <a:t>Statliga och kommunala bolag</a:t>
            </a:r>
          </a:p>
          <a:p>
            <a:r>
              <a:rPr lang="sv-SE"/>
              <a:t>Skattefinansierade aktörer som utför samhällstjänster</a:t>
            </a:r>
          </a:p>
          <a:p>
            <a:endParaRPr lang="sv-SE"/>
          </a:p>
          <a:p>
            <a:pPr>
              <a:buFont typeface="Wingdings" pitchFamily="2" charset="2"/>
              <a:buChar char="Ø"/>
            </a:pPr>
            <a:r>
              <a:rPr lang="sv-SE"/>
              <a:t>Offentligt styrt organ</a:t>
            </a: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3499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665"/>
    </mc:Choice>
    <mc:Fallback xmlns="">
      <p:transition advTm="676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7181971E-C593-747E-3C15-53A303558E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Ansvar och stöd för alla roller och funktioner.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83EA814-1375-A44A-A12F-2B7183F909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82" y="171749"/>
            <a:ext cx="3305968" cy="328613"/>
          </a:xfrm>
        </p:spPr>
        <p:txBody>
          <a:bodyPr/>
          <a:lstStyle/>
          <a:p>
            <a:r>
              <a:rPr lang="sv-SE" dirty="0"/>
              <a:t>Ansvar för digital tillgänglighet / mars 2024</a:t>
            </a:r>
          </a:p>
          <a:p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0B5A385-BD2C-7036-D193-2A6130C6A5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F40FF31-0E09-2632-58BE-7609B1B7E7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sv-SE" sz="3600" dirty="0"/>
              <a:t>Ansvarskarta för digital tillgänglighet</a:t>
            </a:r>
            <a:br>
              <a:rPr lang="sv-SE" sz="3600" dirty="0"/>
            </a:br>
            <a:br>
              <a:rPr lang="sv-SE" sz="1350" dirty="0"/>
            </a:br>
            <a:endParaRPr lang="sv-SE" sz="3600" dirty="0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374836F-4FBF-229F-37E9-A83396B1AD67}"/>
              </a:ext>
            </a:extLst>
          </p:cNvPr>
          <p:cNvSpPr txBox="1">
            <a:spLocks/>
          </p:cNvSpPr>
          <p:nvPr/>
        </p:nvSpPr>
        <p:spPr>
          <a:xfrm>
            <a:off x="882254" y="2352676"/>
            <a:ext cx="3429000" cy="8420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225"/>
              </a:spcBef>
            </a:pPr>
            <a:r>
              <a:rPr lang="sv-SE" sz="1800" dirty="0">
                <a:solidFill>
                  <a:prstClr val="black"/>
                </a:solidFill>
                <a:latin typeface="Open Sans"/>
              </a:rPr>
              <a:t>Ansvar och stöd för roller och funktioner</a:t>
            </a:r>
          </a:p>
        </p:txBody>
      </p:sp>
    </p:spTree>
    <p:extLst>
      <p:ext uri="{BB962C8B-B14F-4D97-AF65-F5344CB8AC3E}">
        <p14:creationId xmlns:p14="http://schemas.microsoft.com/office/powerpoint/2010/main" val="202151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Vad ska vara tillgängligt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92500" lnSpcReduction="10000"/>
          </a:bodyPr>
          <a:lstStyle/>
          <a:p>
            <a:r>
              <a:rPr lang="sv-SE"/>
              <a:t>Webbplatser </a:t>
            </a:r>
          </a:p>
          <a:p>
            <a:r>
              <a:rPr lang="sv-SE"/>
              <a:t>Intranät</a:t>
            </a:r>
          </a:p>
          <a:p>
            <a:r>
              <a:rPr lang="sv-SE"/>
              <a:t>Extranät</a:t>
            </a:r>
          </a:p>
          <a:p>
            <a:r>
              <a:rPr lang="sv-SE"/>
              <a:t>Dokument</a:t>
            </a:r>
          </a:p>
          <a:p>
            <a:r>
              <a:rPr lang="sv-SE" err="1"/>
              <a:t>Appar</a:t>
            </a:r>
            <a:endParaRPr lang="sv-SE"/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86"/>
    </mc:Choice>
    <mc:Fallback xmlns="">
      <p:transition advTm="1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Undantag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6994524" cy="4003580"/>
          </a:xfrm>
        </p:spPr>
        <p:txBody>
          <a:bodyPr>
            <a:normAutofit/>
          </a:bodyPr>
          <a:lstStyle/>
          <a:p>
            <a:r>
              <a:rPr lang="sv-SE" sz="2325" dirty="0"/>
              <a:t>Dokument publicerade </a:t>
            </a:r>
            <a:r>
              <a:rPr lang="sv-SE" sz="2325" b="1" dirty="0"/>
              <a:t>före</a:t>
            </a:r>
            <a:r>
              <a:rPr lang="sv-SE" sz="2325" dirty="0"/>
              <a:t> 23 sep 2018 som inte krävs för administrativa uppgifter </a:t>
            </a:r>
          </a:p>
          <a:p>
            <a:r>
              <a:rPr lang="sv-SE" sz="2325" dirty="0"/>
              <a:t>Arkiverade dokument som </a:t>
            </a:r>
            <a:r>
              <a:rPr lang="sv-SE" sz="2325" b="1" dirty="0"/>
              <a:t>inte</a:t>
            </a:r>
            <a:r>
              <a:rPr lang="sv-SE" sz="2325" dirty="0"/>
              <a:t> uppdateras </a:t>
            </a:r>
            <a:r>
              <a:rPr lang="sv-SE" sz="2325" b="1" dirty="0"/>
              <a:t>efter</a:t>
            </a:r>
            <a:r>
              <a:rPr lang="sv-SE" sz="2325" dirty="0"/>
              <a:t> 23 sep 2019</a:t>
            </a:r>
          </a:p>
          <a:p>
            <a:r>
              <a:rPr lang="sv-SE" sz="2325" dirty="0"/>
              <a:t>Undantagen gäller </a:t>
            </a:r>
            <a:r>
              <a:rPr lang="sv-SE" sz="2325" b="1" dirty="0"/>
              <a:t>inte</a:t>
            </a:r>
            <a:r>
              <a:rPr lang="sv-SE" sz="2325" dirty="0"/>
              <a:t> dokument eller krävs för </a:t>
            </a:r>
            <a:r>
              <a:rPr lang="sv-SE" sz="2325" b="1" dirty="0"/>
              <a:t>administrativa uppgifter</a:t>
            </a:r>
            <a:r>
              <a:rPr lang="sv-SE" sz="2325" dirty="0"/>
              <a:t>!</a:t>
            </a:r>
            <a:endParaRPr lang="sv-SE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4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908"/>
    </mc:Choice>
    <mc:Fallback xmlns="">
      <p:transition advTm="9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855C9-E6F9-AF44-8634-614F9282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34" y="1353839"/>
            <a:ext cx="7838132" cy="2277547"/>
          </a:xfrm>
        </p:spPr>
        <p:txBody>
          <a:bodyPr/>
          <a:lstStyle/>
          <a:p>
            <a:br>
              <a:rPr lang="sv-SE" b="0" dirty="0"/>
            </a:br>
            <a:r>
              <a:rPr lang="sv-SE" sz="3600" b="0" dirty="0"/>
              <a:t>1: </a:t>
            </a:r>
            <a:r>
              <a:rPr lang="sv-SE" sz="3600" b="0" dirty="0">
                <a:solidFill>
                  <a:srgbClr val="FFFFFF"/>
                </a:solidFill>
                <a:ea typeface="+mn-ea"/>
                <a:cs typeface="+mn-cs"/>
              </a:rPr>
              <a:t>Exempel på kriterier från EN301549/WCAG relevanta vid upphandling av dokument.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35153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F9CFC3D-0B1A-C838-0C86-2B4269BE3B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Behöver du skapa ett dokument?</a:t>
            </a:r>
          </a:p>
        </p:txBody>
      </p:sp>
    </p:spTree>
    <p:extLst>
      <p:ext uri="{BB962C8B-B14F-4D97-AF65-F5344CB8AC3E}">
        <p14:creationId xmlns:p14="http://schemas.microsoft.com/office/powerpoint/2010/main" val="30415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685685A-807A-004A-E95A-BD645C15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  <a:t>Använd html i första hand</a:t>
            </a:r>
            <a:b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89E665-4073-5F4C-9EAA-830FF938A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2400" dirty="0">
                <a:solidFill>
                  <a:srgbClr val="111E2A"/>
                </a:solidFill>
                <a:latin typeface="HarrietText-Medium"/>
              </a:rPr>
              <a:t>Fundera på om materialet passar bättre som en egen webbsida istället för att skapa ett dokument.</a:t>
            </a:r>
          </a:p>
          <a:p>
            <a:r>
              <a:rPr lang="sv-SE" dirty="0">
                <a:solidFill>
                  <a:srgbClr val="111E2A"/>
                </a:solidFill>
                <a:latin typeface="HarrietText-Medium"/>
              </a:rPr>
              <a:t>När kan det vara nödvändigt med ett dokument:</a:t>
            </a:r>
            <a:endParaRPr lang="sv-SE" sz="2400" dirty="0">
              <a:solidFill>
                <a:srgbClr val="111E2A"/>
              </a:solidFill>
              <a:latin typeface="HarrietText-Medium"/>
            </a:endParaRPr>
          </a:p>
          <a:p>
            <a:pPr lvl="1"/>
            <a:r>
              <a:rPr lang="sv-SE" dirty="0">
                <a:solidFill>
                  <a:srgbClr val="111E2A"/>
                </a:solidFill>
                <a:latin typeface="HarrietText-Medium"/>
              </a:rPr>
              <a:t>Mycket innehåll som i första hand är tänkta att läsas som en helhet, till exempel årsredovisningar eller rapporter.</a:t>
            </a:r>
          </a:p>
          <a:p>
            <a:pPr lvl="1"/>
            <a:r>
              <a:rPr lang="sv-SE" dirty="0">
                <a:solidFill>
                  <a:srgbClr val="111E2A"/>
                </a:solidFill>
                <a:latin typeface="HarrietText-Medium"/>
              </a:rPr>
              <a:t>dokument som är statiska över tid, såsom kursplaner och instruktioner. </a:t>
            </a:r>
          </a:p>
          <a:p>
            <a:pPr lvl="1"/>
            <a:r>
              <a:rPr lang="sv-SE" dirty="0">
                <a:solidFill>
                  <a:srgbClr val="111E2A"/>
                </a:solidFill>
                <a:latin typeface="HarrietText-Medium"/>
              </a:rPr>
              <a:t>dokument som är bundna enligt lag att se ut på ett specifikt sätt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50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3246800" cy="514738"/>
          </a:xfrm>
        </p:spPr>
        <p:txBody>
          <a:bodyPr/>
          <a:lstStyle/>
          <a:p>
            <a:r>
              <a:rPr lang="sv-SE" sz="2400" dirty="0">
                <a:latin typeface="Century Gothic"/>
              </a:rPr>
              <a:t>Tagga dokumentet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420882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>
                <a:latin typeface="Century Gothic"/>
              </a:rPr>
              <a:t>Filen ska vara försedd med kodade taggar i ett </a:t>
            </a:r>
            <a:r>
              <a:rPr lang="sv-SE" sz="1400" dirty="0" err="1">
                <a:latin typeface="Century Gothic"/>
              </a:rPr>
              <a:t>taggträd</a:t>
            </a:r>
            <a:endParaRPr lang="sv-SE" sz="1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58F32E7-29B1-CBA0-9A87-EA19AAF96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639" y="395102"/>
            <a:ext cx="2317377" cy="38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9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3278860" cy="514738"/>
          </a:xfrm>
        </p:spPr>
        <p:txBody>
          <a:bodyPr/>
          <a:lstStyle/>
          <a:p>
            <a:r>
              <a:rPr lang="sv-SE" sz="2400" dirty="0"/>
              <a:t>Exempel på taggar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4208829" cy="2767442"/>
          </a:xfrm>
        </p:spPr>
        <p:txBody>
          <a:bodyPr>
            <a:normAutofit/>
          </a:bodyPr>
          <a:lstStyle/>
          <a:p>
            <a:r>
              <a:rPr lang="sv-SE" sz="1400" dirty="0">
                <a:latin typeface="Century Gothic"/>
              </a:rPr>
              <a:t>Rubriker och nivåer (&lt;h1&gt;, &lt;h2&gt;)</a:t>
            </a:r>
          </a:p>
          <a:p>
            <a:r>
              <a:rPr lang="sv-SE" sz="1400" dirty="0">
                <a:latin typeface="Century Gothic"/>
              </a:rPr>
              <a:t>Tabeller (&lt;table&gt;)</a:t>
            </a:r>
          </a:p>
          <a:p>
            <a:r>
              <a:rPr lang="sv-SE" sz="1400" dirty="0">
                <a:latin typeface="Century Gothic"/>
              </a:rPr>
              <a:t>Tabellrubriker (&lt;</a:t>
            </a:r>
            <a:r>
              <a:rPr lang="sv-SE" sz="1400" dirty="0" err="1">
                <a:latin typeface="Century Gothic"/>
              </a:rPr>
              <a:t>th</a:t>
            </a:r>
            <a:r>
              <a:rPr lang="sv-SE" sz="1400" dirty="0">
                <a:latin typeface="Century Gothic"/>
              </a:rPr>
              <a:t>&gt;)</a:t>
            </a:r>
          </a:p>
          <a:p>
            <a:r>
              <a:rPr lang="sv-SE" sz="1400" dirty="0">
                <a:latin typeface="Century Gothic"/>
              </a:rPr>
              <a:t>Tabelldataceller (&lt;</a:t>
            </a:r>
            <a:r>
              <a:rPr lang="sv-SE" sz="1400" dirty="0" err="1">
                <a:latin typeface="Century Gothic"/>
              </a:rPr>
              <a:t>td</a:t>
            </a:r>
            <a:r>
              <a:rPr lang="sv-SE" sz="1400" dirty="0">
                <a:latin typeface="Century Gothic"/>
              </a:rPr>
              <a:t>&gt;)</a:t>
            </a:r>
          </a:p>
          <a:p>
            <a:r>
              <a:rPr lang="sv-SE" sz="1400" dirty="0">
                <a:latin typeface="Century Gothic"/>
              </a:rPr>
              <a:t>Punktlistor (&lt;l&gt;)</a:t>
            </a:r>
          </a:p>
          <a:p>
            <a:r>
              <a:rPr lang="sv-SE" sz="1400" dirty="0">
                <a:latin typeface="Century Gothic"/>
              </a:rPr>
              <a:t>Stycke (&lt;p&gt;)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1.3.1</a:t>
            </a:r>
            <a:endParaRPr lang="sv-SE" sz="1875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20E3A9D-C850-AF4B-00C8-4399D63F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38" y="1450772"/>
            <a:ext cx="22225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5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3722893" cy="514738"/>
          </a:xfrm>
        </p:spPr>
        <p:txBody>
          <a:bodyPr/>
          <a:lstStyle/>
          <a:p>
            <a:r>
              <a:rPr lang="sv-SE" sz="2400" dirty="0">
                <a:latin typeface="Century Gothic"/>
              </a:rPr>
              <a:t>Textalternativ till bilder</a:t>
            </a:r>
            <a:endParaRPr lang="sv-SE" sz="24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261785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>
                <a:latin typeface="Century Gothic"/>
              </a:rPr>
              <a:t>Förse foton, logotyper och illustrationer med </a:t>
            </a:r>
            <a:r>
              <a:rPr lang="sv-SE" sz="1400" dirty="0" err="1">
                <a:latin typeface="Century Gothic"/>
              </a:rPr>
              <a:t>alternativtexter</a:t>
            </a:r>
            <a:r>
              <a:rPr lang="sv-SE" sz="1400" dirty="0">
                <a:latin typeface="Century Gothic"/>
              </a:rPr>
              <a:t>.</a:t>
            </a: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1.1.1</a:t>
            </a:r>
            <a:endParaRPr lang="sv-SE" sz="1875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040C726-D7FD-942F-27C0-D7262AC2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81" y="1450772"/>
            <a:ext cx="5144892" cy="27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97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2017298" cy="514738"/>
          </a:xfrm>
        </p:spPr>
        <p:txBody>
          <a:bodyPr/>
          <a:lstStyle/>
          <a:p>
            <a:r>
              <a:rPr lang="sv-SE" sz="2400" dirty="0"/>
              <a:t>Läsordning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261785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/>
              <a:t>Definiera läsordningen. Normalt ska den följa på ”Taggarnas  struktur i dokumentet” men även läsordningen i </a:t>
            </a:r>
            <a:r>
              <a:rPr lang="sv-SE" sz="1400" dirty="0" err="1"/>
              <a:t>vertyget</a:t>
            </a:r>
            <a:r>
              <a:rPr lang="sv-SE" sz="1400" dirty="0"/>
              <a:t> ”Ordning” behöver kontrolleras.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1.3.2</a:t>
            </a:r>
            <a:endParaRPr lang="sv-SE" sz="1875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2ED4453-65AB-4A83-EC47-90E9C819F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71" y="510197"/>
            <a:ext cx="3368374" cy="3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0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2017298" cy="514738"/>
          </a:xfrm>
        </p:spPr>
        <p:txBody>
          <a:bodyPr/>
          <a:lstStyle/>
          <a:p>
            <a:r>
              <a:rPr lang="sv-SE" sz="2400" dirty="0"/>
              <a:t>Läsordning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1.3.2</a:t>
            </a:r>
            <a:endParaRPr lang="sv-SE" sz="1875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E79168B-450B-A824-F5F8-AAFE9547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053" y="1024935"/>
            <a:ext cx="4321498" cy="3031499"/>
          </a:xfrm>
          <a:prstGeom prst="rect">
            <a:avLst/>
          </a:prstGeom>
        </p:spPr>
      </p:pic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352E7F67-7755-4756-85AE-B2E7ECECA7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4094" y="1188029"/>
            <a:ext cx="261785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/>
              <a:t>Skapa och justera Läsordningspanelen</a:t>
            </a:r>
          </a:p>
        </p:txBody>
      </p:sp>
    </p:spTree>
    <p:extLst>
      <p:ext uri="{BB962C8B-B14F-4D97-AF65-F5344CB8AC3E}">
        <p14:creationId xmlns:p14="http://schemas.microsoft.com/office/powerpoint/2010/main" val="197369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27" y="368523"/>
            <a:ext cx="8194088" cy="826929"/>
          </a:xfrm>
        </p:spPr>
        <p:txBody>
          <a:bodyPr/>
          <a:lstStyle/>
          <a:p>
            <a:r>
              <a:rPr lang="sv-SE" dirty="0"/>
              <a:t>Ansvarskarta – digital tillgänglighet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D950EF2-56F9-0A08-19FA-78C3A86A0DF2}"/>
              </a:ext>
            </a:extLst>
          </p:cNvPr>
          <p:cNvSpPr/>
          <p:nvPr/>
        </p:nvSpPr>
        <p:spPr>
          <a:xfrm>
            <a:off x="3096209" y="1351369"/>
            <a:ext cx="1377000" cy="1377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Respektive länsstyrelse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73F9B9C-2123-1AB6-1345-155656766746}"/>
              </a:ext>
            </a:extLst>
          </p:cNvPr>
          <p:cNvSpPr/>
          <p:nvPr/>
        </p:nvSpPr>
        <p:spPr>
          <a:xfrm>
            <a:off x="4498392" y="1351369"/>
            <a:ext cx="1377000" cy="1377000"/>
          </a:xfrm>
          <a:prstGeom prst="rect">
            <a:avLst/>
          </a:prstGeom>
          <a:solidFill>
            <a:schemeClr val="accent1">
              <a:alpha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Stödet på respektive länsstyrelse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591995-0331-8D76-FAE2-F46D63B3A8AB}"/>
              </a:ext>
            </a:extLst>
          </p:cNvPr>
          <p:cNvSpPr/>
          <p:nvPr/>
        </p:nvSpPr>
        <p:spPr>
          <a:xfrm>
            <a:off x="4498392" y="2754484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Förvaltnings-objekt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A1ABB30-ED70-122E-D369-8C971C1854B0}"/>
              </a:ext>
            </a:extLst>
          </p:cNvPr>
          <p:cNvSpPr txBox="1"/>
          <p:nvPr/>
        </p:nvSpPr>
        <p:spPr>
          <a:xfrm>
            <a:off x="775705" y="1357005"/>
            <a:ext cx="23458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Medarbetare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 som upphandlar </a:t>
            </a:r>
            <a:endParaRPr lang="sv-SE" sz="1500" b="1" dirty="0">
              <a:solidFill>
                <a:srgbClr val="013452"/>
              </a:solidFill>
              <a:latin typeface="Open Sans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Chefer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5EA4EC4-77B6-01A6-8A98-CAC20789B2BA}"/>
              </a:ext>
            </a:extLst>
          </p:cNvPr>
          <p:cNvSpPr/>
          <p:nvPr/>
        </p:nvSpPr>
        <p:spPr>
          <a:xfrm>
            <a:off x="3096209" y="2754483"/>
            <a:ext cx="1377000" cy="1377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Gemensam förvaltning och utveckling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C5299D7-557D-D516-AA6A-19A098898A3E}"/>
              </a:ext>
            </a:extLst>
          </p:cNvPr>
          <p:cNvSpPr txBox="1"/>
          <p:nvPr/>
        </p:nvSpPr>
        <p:spPr>
          <a:xfrm>
            <a:off x="705927" y="2738857"/>
            <a:ext cx="2209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Länsledningar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Gemensamma kansliet 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Chefsnätverk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A5B9894-DF30-07E7-BB2B-D64CA2702B92}"/>
              </a:ext>
            </a:extLst>
          </p:cNvPr>
          <p:cNvSpPr txBox="1"/>
          <p:nvPr/>
        </p:nvSpPr>
        <p:spPr>
          <a:xfrm>
            <a:off x="6028861" y="1332705"/>
            <a:ext cx="2247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Webborganisation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rId5" action="ppaction://hlinksldjump"/>
              </a:rPr>
              <a:t>Upphandling  - stöd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HR/personal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DFDFFBF-75B5-3D54-9F59-FD3DEB10F3EE}"/>
              </a:ext>
            </a:extLst>
          </p:cNvPr>
          <p:cNvSpPr txBox="1"/>
          <p:nvPr/>
        </p:nvSpPr>
        <p:spPr>
          <a:xfrm>
            <a:off x="6028861" y="2789108"/>
            <a:ext cx="24283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Förvaltningsobjekt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Objektsägare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Förvaltningsledare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Objektsspecialister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IT-utvecklare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6105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2017298" cy="514738"/>
          </a:xfrm>
        </p:spPr>
        <p:txBody>
          <a:bodyPr/>
          <a:lstStyle/>
          <a:p>
            <a:r>
              <a:rPr lang="sv-SE" sz="2400" dirty="0"/>
              <a:t>Läsordning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1.3.2</a:t>
            </a:r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6AEFBC7-EF08-3009-0618-22B5CDE8F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93" y="0"/>
            <a:ext cx="3606820" cy="51435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52A716B-890D-72E0-AA3B-EDDE365B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53" y="1150745"/>
            <a:ext cx="3293773" cy="28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8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2597585" cy="514738"/>
          </a:xfrm>
        </p:spPr>
        <p:txBody>
          <a:bodyPr/>
          <a:lstStyle/>
          <a:p>
            <a:r>
              <a:rPr lang="sv-SE" sz="2400" dirty="0"/>
              <a:t>Dokument-titel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261785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/>
              <a:t>Ange dokumenttitel och författare. Det gör du under ”Dokumentegenskaper”.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2.4.2</a:t>
            </a:r>
            <a:endParaRPr lang="sv-SE" sz="1875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28B7C30-A742-7170-C2EC-8E67325F5FEE}"/>
              </a:ext>
            </a:extLst>
          </p:cNvPr>
          <p:cNvSpPr txBox="1"/>
          <p:nvPr/>
        </p:nvSpPr>
        <p:spPr>
          <a:xfrm>
            <a:off x="2099144" y="739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8F51A74-4F94-ED33-F22A-15951E89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41" y="510197"/>
            <a:ext cx="3658039" cy="34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11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1243047" cy="514738"/>
          </a:xfrm>
        </p:spPr>
        <p:txBody>
          <a:bodyPr/>
          <a:lstStyle/>
          <a:p>
            <a:r>
              <a:rPr lang="sv-SE" sz="2400" dirty="0"/>
              <a:t>Språk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2832545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/>
              <a:t>Under ”Dokumentegenskaper” definierar du även huvud språket dokumentet är skrivet i. </a:t>
            </a:r>
          </a:p>
          <a:p>
            <a:pPr marL="0" indent="0">
              <a:buNone/>
            </a:pPr>
            <a:r>
              <a:rPr lang="sv-SE" sz="1400" dirty="0"/>
              <a:t>Språkförändringar från dokumentets huvudspråk på ska också anges.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3.1.1</a:t>
            </a:r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9B85185-5477-671A-D94E-27FFE7A8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50" y="510197"/>
            <a:ext cx="3623430" cy="34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9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1243047" cy="514738"/>
          </a:xfrm>
        </p:spPr>
        <p:txBody>
          <a:bodyPr/>
          <a:lstStyle/>
          <a:p>
            <a:r>
              <a:rPr lang="sv-SE" sz="2400" dirty="0"/>
              <a:t>Språk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3.1.2</a:t>
            </a:r>
            <a:endParaRPr lang="sv-SE" sz="1875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3B2CE37-0E7B-678F-8DAD-0A5EC30E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634" y="1232816"/>
            <a:ext cx="4698580" cy="2765740"/>
          </a:xfrm>
          <a:prstGeom prst="rect">
            <a:avLst/>
          </a:prstGeom>
        </p:spPr>
      </p:pic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E7F12CE9-B253-22CA-2FFB-F8DE977A4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5555" y="1231114"/>
            <a:ext cx="2832545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/>
              <a:t>Språkförändringar från dokumentets huvudspråk på ska också anges.</a:t>
            </a:r>
          </a:p>
        </p:txBody>
      </p:sp>
    </p:spTree>
    <p:extLst>
      <p:ext uri="{BB962C8B-B14F-4D97-AF65-F5344CB8AC3E}">
        <p14:creationId xmlns:p14="http://schemas.microsoft.com/office/powerpoint/2010/main" val="2017067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3415116" cy="514738"/>
          </a:xfrm>
        </p:spPr>
        <p:txBody>
          <a:bodyPr/>
          <a:lstStyle/>
          <a:p>
            <a:r>
              <a:rPr lang="sv-SE" sz="2400" dirty="0"/>
              <a:t>Innehållsförteckning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261785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/>
              <a:t>Gör en innehållsförteckning i längre dokument, gärna presenterad som bokmärken i </a:t>
            </a:r>
            <a:r>
              <a:rPr lang="sv-SE" sz="1400" dirty="0" err="1"/>
              <a:t>pdf:en</a:t>
            </a:r>
            <a:r>
              <a:rPr lang="sv-SE" sz="1400" dirty="0"/>
              <a:t>. Klicka på bokmärkessymbolen till vänster i programfönstret för att redigera bokmärkena i Acrobat.</a:t>
            </a:r>
          </a:p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1.3.2</a:t>
            </a:r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AE09C0A-4A74-D803-0F8B-8E311B6C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803" y="1450772"/>
            <a:ext cx="2152404" cy="247186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BCEA1A0-6864-6A0B-9175-FD78C246E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741" y="1454251"/>
            <a:ext cx="2109147" cy="2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28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4D5F24-FB12-40A7-8012-C7AF5CD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555" y="510197"/>
            <a:ext cx="3415116" cy="514738"/>
          </a:xfrm>
        </p:spPr>
        <p:txBody>
          <a:bodyPr/>
          <a:lstStyle/>
          <a:p>
            <a:r>
              <a:rPr lang="sv-SE" sz="2400" dirty="0"/>
              <a:t>Innehållsförteckning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EE3A7-5F09-4484-B527-1FD4C2095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9984" y="1450772"/>
            <a:ext cx="2617859" cy="27674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4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25000" lnSpcReduction="20000"/>
          </a:bodyPr>
          <a:lstStyle/>
          <a:p>
            <a:r>
              <a:rPr lang="sv-SE" sz="5600" dirty="0"/>
              <a:t>WCAG 2.1 1.3.2</a:t>
            </a:r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EF6A613-4194-0838-2045-B8916764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05" y="594589"/>
            <a:ext cx="2617860" cy="36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37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2635-0974-DA8A-674E-5774688C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6B6E7F-6543-E7ED-E9BA-E7A06987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2: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Kontrollera tillgänglighet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8850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BE94-2E25-693C-F44F-1B687AA9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E65580B-0B3D-86D7-EC36-2B84FF93F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3600" dirty="0"/>
              <a:t>Testverktyg för tillgänglighet i dokument!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41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BE94-2E25-693C-F44F-1B687AA9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E65580B-0B3D-86D7-EC36-2B84FF93F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3600" dirty="0" err="1"/>
              <a:t>Pdf-dokument</a:t>
            </a:r>
            <a:r>
              <a:rPr lang="sv-SE" sz="3600" dirty="0"/>
              <a:t>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040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E90082-64C9-E73B-DEAD-CE45313C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84" y="141630"/>
            <a:ext cx="5777065" cy="412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3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5570016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Du som upphandlar</a:t>
            </a:r>
            <a:endParaRPr lang="sv-SE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97" y="1433389"/>
            <a:ext cx="6099062" cy="2835743"/>
          </a:xfrm>
        </p:spPr>
        <p:txBody>
          <a:bodyPr/>
          <a:lstStyle/>
          <a:p>
            <a:r>
              <a:rPr lang="sv-SE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Ställer tillgänglighetskrav vid upphandling, exempelvis på allt material som ska publiceras på webbplats eller andra digitala medier </a:t>
            </a:r>
          </a:p>
          <a:p>
            <a:r>
              <a:rPr lang="sv-SE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Säkerställer att kraven som ställts uppfylls vid leverans </a:t>
            </a:r>
            <a:r>
              <a:rPr lang="sv-SE" sz="135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pPr marL="0" indent="0">
              <a:buNone/>
            </a:pPr>
            <a:endParaRPr lang="sv-SE" sz="1350" dirty="0"/>
          </a:p>
          <a:p>
            <a:pPr marL="0" indent="0">
              <a:buNone/>
            </a:pPr>
            <a:r>
              <a:rPr lang="sv-SE" b="1" dirty="0"/>
              <a:t>Stöd</a:t>
            </a:r>
          </a:p>
          <a:p>
            <a:r>
              <a:rPr lang="sv-SE" dirty="0"/>
              <a:t>Information på intranätet om upphandling och digital tillgänghet – finns på vissa län, exempelvis Västernorrland, eller är under utveckling</a:t>
            </a:r>
            <a:endParaRPr lang="sv-SE" b="1" dirty="0">
              <a:solidFill>
                <a:srgbClr val="28607E"/>
              </a:solidFill>
            </a:endParaRPr>
          </a:p>
          <a:p>
            <a:pPr marL="0" indent="0">
              <a:buNone/>
            </a:pPr>
            <a:endParaRPr lang="sv-SE" sz="135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>
              <a:spcBef>
                <a:spcPts val="3150"/>
              </a:spcBef>
              <a:spcAft>
                <a:spcPts val="150"/>
              </a:spcAft>
              <a:buNone/>
            </a:pPr>
            <a:r>
              <a:rPr lang="sv-SE" b="1" dirty="0">
                <a:hlinkClick r:id="rId2" action="ppaction://hlinksldjump"/>
              </a:rPr>
              <a:t>Åter till ansvarskartan</a:t>
            </a:r>
            <a:endParaRPr lang="sv-SE" b="1" dirty="0">
              <a:effectLst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3C651E6-6A24-7890-9AF8-D74CA196DE13}"/>
              </a:ext>
            </a:extLst>
          </p:cNvPr>
          <p:cNvSpPr/>
          <p:nvPr/>
        </p:nvSpPr>
        <p:spPr>
          <a:xfrm>
            <a:off x="7065803" y="432565"/>
            <a:ext cx="1377000" cy="1377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Respektive länsstyrelse</a:t>
            </a:r>
          </a:p>
        </p:txBody>
      </p:sp>
    </p:spTree>
    <p:extLst>
      <p:ext uri="{BB962C8B-B14F-4D97-AF65-F5344CB8AC3E}">
        <p14:creationId xmlns:p14="http://schemas.microsoft.com/office/powerpoint/2010/main" val="2475705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E90082-64C9-E73B-DEAD-CE45313C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871884" y="141630"/>
            <a:ext cx="5777065" cy="412310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BB9790A-771A-D088-4E60-7D6F92CE7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450" y="1517650"/>
            <a:ext cx="14351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9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E90082-64C9-E73B-DEAD-CE45313C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871884" y="141630"/>
            <a:ext cx="5777065" cy="412310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2096D93-406C-6A69-3ACC-F07D537A9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078" y="1505"/>
            <a:ext cx="2549844" cy="42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76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E90082-64C9-E73B-DEAD-CE45313C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871884" y="141630"/>
            <a:ext cx="5777065" cy="412310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5573C4B-7FA0-B49B-C8D5-19B7D24C6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680" y="70815"/>
            <a:ext cx="4026639" cy="4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4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E90082-64C9-E73B-DEAD-CE45313C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871884" y="141630"/>
            <a:ext cx="5777065" cy="412310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6403FDC-6C69-1502-DF69-DEEFED814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248" y="141630"/>
            <a:ext cx="2883503" cy="39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52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E90082-64C9-E73B-DEAD-CE45313C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871884" y="141630"/>
            <a:ext cx="5777065" cy="412310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BAC3B1C-D198-1A5D-17EB-86E8C34C8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70" y="0"/>
            <a:ext cx="1909860" cy="4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66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BE94-2E25-693C-F44F-1B687AA9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E65580B-0B3D-86D7-EC36-2B84FF93F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3600" dirty="0"/>
              <a:t>Word-dokument!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3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E840AC5-28EE-774D-1DBB-3B407F4A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47331"/>
            <a:ext cx="7772400" cy="323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8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5BA894D-E262-B5EE-204A-786244F8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686" y="141630"/>
            <a:ext cx="2192628" cy="40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04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9B48BE8-421D-C5D5-CF6F-4922EF822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67" y="431394"/>
            <a:ext cx="64897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12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860313-6400-475F-A9F0-DBA67C60C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721174"/>
            <a:ext cx="6994525" cy="280696"/>
          </a:xfrm>
        </p:spPr>
        <p:txBody>
          <a:bodyPr vert="horz" wrap="square" lIns="0" tIns="0" rIns="0" bIns="0" rtlCol="0" anchor="t">
            <a:normAutofit fontScale="77500" lnSpcReduction="20000"/>
          </a:bodyPr>
          <a:lstStyle/>
          <a:p>
            <a:endParaRPr lang="sv-SE" sz="1875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1D39B99-E966-4012-B385-84F4DA5F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14" y="141630"/>
            <a:ext cx="4651972" cy="404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4689362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Upphandling - stöd</a:t>
            </a:r>
            <a:endParaRPr lang="sv-SE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11" y="1521748"/>
            <a:ext cx="5568404" cy="3352841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Underlättar för verksamheten att ställa krav på digital tillgänglighet i upphandlingen</a:t>
            </a:r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Exempelvis standardtexter i mallarna för upphandlingsunderlag och avtal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Har kännedom om var information kan hämtas om digital tillgänglighet i upphandlingen</a:t>
            </a:r>
            <a:endParaRPr lang="sv-SE" b="1" dirty="0">
              <a:solidFill>
                <a:srgbClr val="28607E"/>
              </a:solidFill>
              <a:effectLst/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spcBef>
                <a:spcPts val="1350"/>
              </a:spcBef>
              <a:buNone/>
            </a:pPr>
            <a:r>
              <a:rPr lang="sv-SE" b="1" dirty="0"/>
              <a:t>Kunskapsbehov och stöd</a:t>
            </a: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Övergripande om kraven i lagen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Vilka krav är relevanta att ställa och hur kan de formuleras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Hur följa upp att ett levererat material uppfyller kraven</a:t>
            </a:r>
          </a:p>
          <a:p>
            <a:pPr marL="0" indent="0">
              <a:spcBef>
                <a:spcPts val="1350"/>
              </a:spcBef>
              <a:spcAft>
                <a:spcPts val="150"/>
              </a:spcAft>
              <a:buNone/>
            </a:pPr>
            <a:r>
              <a:rPr lang="sv-SE" b="1" dirty="0">
                <a:effectLst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Åter till ansvarskartan</a:t>
            </a: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D883D4A-5DF3-DEE2-E3AC-9F501937C8ED}"/>
              </a:ext>
            </a:extLst>
          </p:cNvPr>
          <p:cNvSpPr/>
          <p:nvPr/>
        </p:nvSpPr>
        <p:spPr>
          <a:xfrm>
            <a:off x="7021690" y="607300"/>
            <a:ext cx="1377000" cy="1377000"/>
          </a:xfrm>
          <a:prstGeom prst="rect">
            <a:avLst/>
          </a:prstGeom>
          <a:solidFill>
            <a:schemeClr val="accent1">
              <a:alpha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Stödet på respektive länsstyrelse</a:t>
            </a:r>
          </a:p>
        </p:txBody>
      </p:sp>
    </p:spTree>
    <p:extLst>
      <p:ext uri="{BB962C8B-B14F-4D97-AF65-F5344CB8AC3E}">
        <p14:creationId xmlns:p14="http://schemas.microsoft.com/office/powerpoint/2010/main" val="4178949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E29E09E-F067-623C-1DE5-EA5B03ECA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Tips!</a:t>
            </a:r>
          </a:p>
        </p:txBody>
      </p:sp>
    </p:spTree>
    <p:extLst>
      <p:ext uri="{BB962C8B-B14F-4D97-AF65-F5344CB8AC3E}">
        <p14:creationId xmlns:p14="http://schemas.microsoft.com/office/powerpoint/2010/main" val="6596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4E374A-D374-5A58-1E7E-476C7893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Tips vid upphandling!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FC18E06-9FB6-55C0-E363-C29099D31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v-SE" sz="2000" dirty="0"/>
              <a:t>Skriv inte bara ”Ska följa WCAG 2.1” utan lägg gärna med alla kraven var för sig och skriv dem så att det inte finns utrymmer för personlig tolkning.</a:t>
            </a:r>
          </a:p>
          <a:p>
            <a:r>
              <a:rPr lang="sv-SE" sz="2000" dirty="0"/>
              <a:t>Kräv referenser som motsvarar era krav i upphandlingsunderlaget. Lägg ansvaret på leverantören att förklara hur de säkrat tillgängligheten i referenserna.</a:t>
            </a:r>
          </a:p>
          <a:p>
            <a:r>
              <a:rPr lang="sv-SE" sz="2000" dirty="0"/>
              <a:t>Gör samma vid leverans, lägg ansvaret på leverantören att förklara hur de säkrat tillgängligheten i leveransen.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CB3A8B2-E718-7020-FA92-51702A7E3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66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5A8F-6076-9800-CBD0-CD66340F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BD1326-531B-6083-44D5-BD53C56B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3: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Diskussion och frågor 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14508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0B5B-A610-741D-C4EC-69158A00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552AD1E2-15FA-EFAC-928D-E8CEAD455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658074" y="1669875"/>
            <a:ext cx="3597578" cy="3597578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A3E6EB9E-935E-0C22-9CB5-6BA22B2D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4" y="-94116"/>
            <a:ext cx="4299689" cy="4299689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74AED635-55CA-847E-45CB-162C74F1F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4507256" y="1256326"/>
            <a:ext cx="3531247" cy="30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C0F8F6-B338-C0C0-75D0-CD0B8C978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671" y="1347615"/>
            <a:ext cx="6260071" cy="2304256"/>
          </a:xfrm>
        </p:spPr>
        <p:txBody>
          <a:bodyPr/>
          <a:lstStyle/>
          <a:p>
            <a:r>
              <a:rPr lang="sv-SE" dirty="0">
                <a:hlinkClick r:id="rId2"/>
              </a:rPr>
              <a:t>https://www.funka.com/lsu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Det</a:t>
            </a:r>
            <a:r>
              <a:rPr lang="en-US"/>
              <a:t> </a:t>
            </a:r>
            <a:r>
              <a:rPr lang="en-US" err="1"/>
              <a:t>finns</a:t>
            </a:r>
            <a:r>
              <a:rPr lang="en-US"/>
              <a:t> </a:t>
            </a:r>
            <a:r>
              <a:rPr lang="en-US" err="1"/>
              <a:t>inga</a:t>
            </a:r>
            <a:r>
              <a:rPr lang="en-US"/>
              <a:t> </a:t>
            </a:r>
            <a:r>
              <a:rPr lang="en-US" err="1"/>
              <a:t>normalanvändare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6F5AB2-222F-5C0E-0C66-46C066ED2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85B6AAF-B718-6D88-307F-9FDCA7E682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Vår verksamhet är till för alla medborgare.</a:t>
            </a:r>
          </a:p>
        </p:txBody>
      </p:sp>
    </p:spTree>
    <p:extLst>
      <p:ext uri="{BB962C8B-B14F-4D97-AF65-F5344CB8AC3E}">
        <p14:creationId xmlns:p14="http://schemas.microsoft.com/office/powerpoint/2010/main" val="235558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918404"/>
            <a:ext cx="8204400" cy="1723549"/>
          </a:xfrm>
        </p:spPr>
        <p:txBody>
          <a:bodyPr/>
          <a:lstStyle/>
          <a:p>
            <a:r>
              <a:rPr lang="sv-SE" dirty="0">
                <a:latin typeface="Century Gothic"/>
              </a:rPr>
              <a:t>Digital tillgänglighet: </a:t>
            </a:r>
            <a:br>
              <a:rPr lang="sv-SE" dirty="0">
                <a:latin typeface="Century Gothic"/>
              </a:rPr>
            </a:br>
            <a:r>
              <a:rPr lang="sv-SE" sz="3600" dirty="0">
                <a:latin typeface="Century Gothic"/>
              </a:rPr>
              <a:t>för upphandlare och de som </a:t>
            </a:r>
            <a:r>
              <a:rPr lang="sv-SE" sz="3600" dirty="0" err="1">
                <a:latin typeface="Century Gothic"/>
              </a:rPr>
              <a:t>kravställer</a:t>
            </a:r>
            <a:r>
              <a:rPr lang="sv-SE" sz="3600" dirty="0">
                <a:latin typeface="Century Gothic"/>
              </a:rPr>
              <a:t> i upphandling</a:t>
            </a:r>
            <a:endParaRPr lang="sv-SE" sz="3600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3723877"/>
            <a:ext cx="4536504" cy="1596267"/>
          </a:xfrm>
        </p:spPr>
        <p:txBody>
          <a:bodyPr lIns="0" tIns="45720" rIns="0" bIns="45720" anchor="t"/>
          <a:lstStyle/>
          <a:p>
            <a:r>
              <a:rPr lang="sv-SE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johan.kling@funka.com</a:t>
            </a:r>
            <a:endParaRPr lang="sv-SE" u="sng" dirty="0"/>
          </a:p>
          <a:p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80681-55D1-2449-A812-9617E07E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834538"/>
            <a:ext cx="1873911" cy="646331"/>
          </a:xfrm>
        </p:spPr>
        <p:txBody>
          <a:bodyPr/>
          <a:lstStyle/>
          <a:p>
            <a:r>
              <a:rPr lang="sv-SE"/>
              <a:t>Johan Kling</a:t>
            </a:r>
            <a:br>
              <a:rPr lang="sv-SE"/>
            </a:br>
            <a:r>
              <a:rPr lang="sv-SE" sz="1600"/>
              <a:t>COO &amp; CQO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E702EC-6B55-8442-B0FB-5F922BF5D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Webbutvecklare sidan mitten av 90- talet.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Tillgänglighetsexpert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Operativ chef &amp; kvalitetschef för alla våra leveranser, produkter och konsulter. 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Plus, jobbar aktivt med projektledning, användningstester, interaktionsdesign, systemarkitektur, utbildning och utveckling.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Certifierad via IAAP - CPWA &amp; ADS</a:t>
            </a:r>
            <a:endParaRPr lang="en-US"/>
          </a:p>
        </p:txBody>
      </p:sp>
      <p:pic>
        <p:nvPicPr>
          <p:cNvPr id="7" name="Platshållare för bild 6" descr="Photo of Johan Kling">
            <a:extLst>
              <a:ext uri="{FF2B5EF4-FFF2-40B4-BE49-F238E27FC236}">
                <a16:creationId xmlns:a16="http://schemas.microsoft.com/office/drawing/2014/main" id="{C08FE928-8352-9C42-BF10-1C23B9DB3C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037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30EB9-15BB-A6EF-53A6-6459FD097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289108"/>
            <a:ext cx="5221408" cy="3032697"/>
          </a:xfr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Kort genomgång av gällande och kommande direktiv/lagar.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Få exempel på viktiga punkter i EN301549/WCAG relevanta vid upphandling.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Få exempel på hur ni kan kontrollera referenser eller leveranser.</a:t>
            </a:r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29007-E6D3-8C58-A06C-EA52EE48B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4411" y="490105"/>
            <a:ext cx="8337947" cy="663179"/>
          </a:xfrm>
        </p:spPr>
        <p:txBody>
          <a:bodyPr wrap="none" anchor="ctr">
            <a:normAutofit fontScale="90000"/>
          </a:bodyPr>
          <a:lstStyle/>
          <a:p>
            <a:r>
              <a:rPr lang="sv-SE" dirty="0"/>
              <a:t>Målet för dagen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A385E5-68E6-F672-5FCD-FBA7624306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tretch/>
        </p:blipFill>
        <p:spPr>
          <a:xfrm>
            <a:off x="6244925" y="1765759"/>
            <a:ext cx="2693194" cy="1852613"/>
          </a:xfrm>
          <a:noFill/>
        </p:spPr>
      </p:pic>
    </p:spTree>
    <p:extLst>
      <p:ext uri="{BB962C8B-B14F-4D97-AF65-F5344CB8AC3E}">
        <p14:creationId xmlns:p14="http://schemas.microsoft.com/office/powerpoint/2010/main" val="597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0.3|25.1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1|1.5|1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5.3|11.7|31.7"/>
</p:tagLst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236ABA83-D6D1-6F43-83A9-9287EEF0FE11}"/>
    </a:ext>
  </a:extLst>
</a:theme>
</file>

<file path=ppt/theme/theme10.xml><?xml version="1.0" encoding="utf-8"?>
<a:theme xmlns:a="http://schemas.openxmlformats.org/drawingml/2006/main" name="14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D3B56E4D-C7A2-774E-A70C-21604BDB30D3}"/>
    </a:ext>
  </a:extLst>
</a:theme>
</file>

<file path=ppt/theme/theme11.xml><?xml version="1.0" encoding="utf-8"?>
<a:theme xmlns:a="http://schemas.openxmlformats.org/drawingml/2006/main" name="3_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A1F4BD07-B1D5-BA42-834C-EBD4790D1A67}"/>
    </a:ext>
  </a:extLst>
</a:theme>
</file>

<file path=ppt/theme/theme12.xml><?xml version="1.0" encoding="utf-8"?>
<a:theme xmlns:a="http://schemas.openxmlformats.org/drawingml/2006/main" name="15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3.xml><?xml version="1.0" encoding="utf-8"?>
<a:theme xmlns:a="http://schemas.openxmlformats.org/drawingml/2006/main" name="Länsstyrelsen 2023 Formell, lugn &amp; naturlig">
  <a:themeElements>
    <a:clrScheme name="Lst_formell_värdi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3452"/>
      </a:accent1>
      <a:accent2>
        <a:srgbClr val="7BA2B2"/>
      </a:accent2>
      <a:accent3>
        <a:srgbClr val="28607E"/>
      </a:accent3>
      <a:accent4>
        <a:srgbClr val="595954"/>
      </a:accent4>
      <a:accent5>
        <a:srgbClr val="EEEEEE"/>
      </a:accent5>
      <a:accent6>
        <a:srgbClr val="C2AB61"/>
      </a:accent6>
      <a:hlink>
        <a:srgbClr val="28607E"/>
      </a:hlink>
      <a:folHlink>
        <a:srgbClr val="7BA2B2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formell_värdig_Länsstyrelserna.potx" id="{1D5858A2-F6E4-46A2-899B-1A4616F9B474}" vid="{F4621D7C-4446-4E61-8095-477278CAF1EE}"/>
    </a:ext>
  </a:extLst>
</a:theme>
</file>

<file path=ppt/theme/theme14.xml><?xml version="1.0" encoding="utf-8"?>
<a:theme xmlns:a="http://schemas.openxmlformats.org/drawingml/2006/main" name="3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5.xml><?xml version="1.0" encoding="utf-8"?>
<a:theme xmlns:a="http://schemas.openxmlformats.org/drawingml/2006/main" name="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template Academy" id="{A2234E79-B3BB-7F45-96BB-C890CB03160B}" vid="{769563EF-898F-F145-BBF4-59C59650539C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C825BB50-95F9-E74D-8EB7-50086225E2B4}"/>
    </a:ext>
  </a:extLst>
</a:theme>
</file>

<file path=ppt/theme/theme3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63CF2D5-C2DA-9241-8E4D-C65DAE9791C1}"/>
    </a:ext>
  </a:extLst>
</a:theme>
</file>

<file path=ppt/theme/theme4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E61245D-2351-F84F-82BF-99F431DEA616}"/>
    </a:ext>
  </a:extLst>
</a:theme>
</file>

<file path=ppt/theme/theme5.xml><?xml version="1.0" encoding="utf-8"?>
<a:theme xmlns:a="http://schemas.openxmlformats.org/drawingml/2006/main" name="1_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.potx" id="{6000F854-F6CD-0540-8D9A-C74A846C7799}" vid="{E404A343-A26A-E044-A333-DA138312C5AB}"/>
    </a:ext>
  </a:extLst>
</a:theme>
</file>

<file path=ppt/theme/theme6.xml><?xml version="1.0" encoding="utf-8"?>
<a:theme xmlns:a="http://schemas.openxmlformats.org/drawingml/2006/main" name="tema4">
  <a:themeElements>
    <a:clrScheme name="Custom 1">
      <a:dk1>
        <a:srgbClr val="000000"/>
      </a:dk1>
      <a:lt1>
        <a:srgbClr val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05908DDE-796F-E844-99CF-72123AEA4D53}" vid="{D8B4C50A-E9C0-4D42-B1C6-C26BCF2526C0}"/>
    </a:ext>
  </a:extLst>
</a:theme>
</file>

<file path=ppt/theme/theme7.xml><?xml version="1.0" encoding="utf-8"?>
<a:theme xmlns:a="http://schemas.openxmlformats.org/drawingml/2006/main" name="26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ppt/theme/theme8.xml><?xml version="1.0" encoding="utf-8"?>
<a:theme xmlns:a="http://schemas.openxmlformats.org/drawingml/2006/main" name="1_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t skapa tillgänglig UX-design" id="{1C252DD6-3744-C04E-95C2-B30A10EF0245}" vid="{AF661B20-58F7-4741-B92C-5B72F1297B47}"/>
    </a:ext>
  </a:extLst>
</a:theme>
</file>

<file path=ppt/theme/theme9.xml><?xml version="1.0" encoding="utf-8"?>
<a:theme xmlns:a="http://schemas.openxmlformats.org/drawingml/2006/main" name="7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Funka_logo</Template>
  <TotalTime>0</TotalTime>
  <Words>975</Words>
  <Application>Microsoft Office PowerPoint</Application>
  <PresentationFormat>Bildspel på skärmen (16:9)</PresentationFormat>
  <Paragraphs>191</Paragraphs>
  <Slides>55</Slides>
  <Notes>35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15</vt:i4>
      </vt:variant>
      <vt:variant>
        <vt:lpstr>Bildrubriker</vt:lpstr>
      </vt:variant>
      <vt:variant>
        <vt:i4>55</vt:i4>
      </vt:variant>
    </vt:vector>
  </HeadingPairs>
  <TitlesOfParts>
    <vt:vector size="79" baseType="lpstr">
      <vt:lpstr>Arial</vt:lpstr>
      <vt:lpstr>Calibri</vt:lpstr>
      <vt:lpstr>Century Gothic</vt:lpstr>
      <vt:lpstr>HarrietText-Medium</vt:lpstr>
      <vt:lpstr>Open Sans</vt:lpstr>
      <vt:lpstr>Segoe UI Semibold</vt:lpstr>
      <vt:lpstr>Source Sans Pro</vt:lpstr>
      <vt:lpstr>ubuntu</vt:lpstr>
      <vt:lpstr>Wingdings</vt:lpstr>
      <vt:lpstr>Front Page</vt:lpstr>
      <vt:lpstr>Citat grön</vt:lpstr>
      <vt:lpstr>Citat gul</vt:lpstr>
      <vt:lpstr>Last page</vt:lpstr>
      <vt:lpstr>1_Front Page</vt:lpstr>
      <vt:lpstr>tema4</vt:lpstr>
      <vt:lpstr>26_Funka_logo</vt:lpstr>
      <vt:lpstr>1_White_no_logo</vt:lpstr>
      <vt:lpstr>7_Funka_logo</vt:lpstr>
      <vt:lpstr>14_Funka_logo</vt:lpstr>
      <vt:lpstr>3_Citat blå</vt:lpstr>
      <vt:lpstr>15_Funka_logo</vt:lpstr>
      <vt:lpstr>Länsstyrelsen 2023 Formell, lugn &amp; naturlig</vt:lpstr>
      <vt:lpstr>3_Funka_logo</vt:lpstr>
      <vt:lpstr>White_no_logo</vt:lpstr>
      <vt:lpstr>Digital tillgänglighet </vt:lpstr>
      <vt:lpstr>Ansvarskarta för digital tillgänglighet  </vt:lpstr>
      <vt:lpstr>Ansvarskarta – digital tillgänglighet</vt:lpstr>
      <vt:lpstr>Du som upphandlar</vt:lpstr>
      <vt:lpstr>Upphandling - stöd</vt:lpstr>
      <vt:lpstr>Tack</vt:lpstr>
      <vt:lpstr>Digital tillgänglighet:  för upphandlare och de som kravställer i upphandling</vt:lpstr>
      <vt:lpstr>Johan Kling COO &amp; CQO</vt:lpstr>
      <vt:lpstr>Målet för dagen</vt:lpstr>
      <vt:lpstr>Under presentationen</vt:lpstr>
      <vt:lpstr>PowerPoint-presentation</vt:lpstr>
      <vt:lpstr>Lagen om offentlig upphandling (LOU)</vt:lpstr>
      <vt:lpstr>LOU (2017)</vt:lpstr>
      <vt:lpstr>PowerPoint-presentation</vt:lpstr>
      <vt:lpstr>PowerPoint-presentation</vt:lpstr>
      <vt:lpstr>PowerPoint-presentation</vt:lpstr>
      <vt:lpstr>PowerPoint-presentation</vt:lpstr>
      <vt:lpstr>Lag om tillgänglighet  till digital offentlig service </vt:lpstr>
      <vt:lpstr>DOS-lagen (2018)</vt:lpstr>
      <vt:lpstr>Vad ska vara tillgängligt</vt:lpstr>
      <vt:lpstr>Undantag</vt:lpstr>
      <vt:lpstr> 1: Exempel på kriterier från EN301549/WCAG relevanta vid upphandling av dokument.</vt:lpstr>
      <vt:lpstr>PowerPoint-presentation</vt:lpstr>
      <vt:lpstr>Använd html i första hand </vt:lpstr>
      <vt:lpstr>Tagga dokumentet</vt:lpstr>
      <vt:lpstr>Exempel på taggar</vt:lpstr>
      <vt:lpstr>Textalternativ till bilder</vt:lpstr>
      <vt:lpstr>Läsordning</vt:lpstr>
      <vt:lpstr>Läsordning</vt:lpstr>
      <vt:lpstr>Läsordning</vt:lpstr>
      <vt:lpstr>Dokument-titel</vt:lpstr>
      <vt:lpstr>Språk</vt:lpstr>
      <vt:lpstr>Språk</vt:lpstr>
      <vt:lpstr>Innehållsförteckning</vt:lpstr>
      <vt:lpstr>Innehållsförteckning</vt:lpstr>
      <vt:lpstr> 2: Kontrollera tillgänglighet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Tips vid upphandling!</vt:lpstr>
      <vt:lpstr> 3: Diskussion och frågor </vt:lpstr>
      <vt:lpstr>PowerPoint-presentation</vt:lpstr>
      <vt:lpstr>PowerPoint-presentation</vt:lpstr>
      <vt:lpstr>Det finns inga normalanvändare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2024-03-13T09:59:56Z</dcterms:created>
  <dcterms:modified xsi:type="dcterms:W3CDTF">2024-03-13T10:00:14Z</dcterms:modified>
  <cp:category/>
</cp:coreProperties>
</file>