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theme/theme12.xml" ContentType="application/vnd.openxmlformats-officedocument.theme+xml"/>
  <Override PartName="/ppt/slideLayouts/slideLayout22.xml" ContentType="application/vnd.openxmlformats-officedocument.presentationml.slideLayout+xml"/>
  <Override PartName="/ppt/theme/theme13.xml" ContentType="application/vnd.openxmlformats-officedocument.theme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theme/theme15.xml" ContentType="application/vnd.openxmlformats-officedocument.theme+xml"/>
  <Override PartName="/ppt/slideLayouts/slideLayout25.xml" ContentType="application/vnd.openxmlformats-officedocument.presentationml.slideLayout+xml"/>
  <Override PartName="/ppt/theme/theme16.xml" ContentType="application/vnd.openxmlformats-officedocument.theme+xml"/>
  <Override PartName="/ppt/slideLayouts/slideLayout26.xml" ContentType="application/vnd.openxmlformats-officedocument.presentationml.slideLayout+xml"/>
  <Override PartName="/ppt/theme/theme1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1.xml" ContentType="application/vnd.openxmlformats-officedocument.theme+xml"/>
  <Override PartName="/ppt/slideLayouts/slideLayout71.xml" ContentType="application/vnd.openxmlformats-officedocument.presentationml.slideLayout+xml"/>
  <Override PartName="/ppt/theme/theme22.xml" ContentType="application/vnd.openxmlformats-officedocument.theme+xml"/>
  <Override PartName="/ppt/slideLayouts/slideLayout72.xml" ContentType="application/vnd.openxmlformats-officedocument.presentationml.slideLayout+xml"/>
  <Override PartName="/ppt/theme/theme23.xml" ContentType="application/vnd.openxmlformats-officedocument.theme+xml"/>
  <Override PartName="/ppt/slideLayouts/slideLayout73.xml" ContentType="application/vnd.openxmlformats-officedocument.presentationml.slideLayout+xml"/>
  <Override PartName="/ppt/theme/theme24.xml" ContentType="application/vnd.openxmlformats-officedocument.theme+xml"/>
  <Override PartName="/ppt/slideLayouts/slideLayout74.xml" ContentType="application/vnd.openxmlformats-officedocument.presentationml.slideLayout+xml"/>
  <Override PartName="/ppt/theme/theme25.xml" ContentType="application/vnd.openxmlformats-officedocument.theme+xml"/>
  <Override PartName="/ppt/slideLayouts/slideLayout75.xml" ContentType="application/vnd.openxmlformats-officedocument.presentationml.slideLayout+xml"/>
  <Override PartName="/ppt/theme/theme26.xml" ContentType="application/vnd.openxmlformats-officedocument.theme+xml"/>
  <Override PartName="/ppt/slideLayouts/slideLayout76.xml" ContentType="application/vnd.openxmlformats-officedocument.presentationml.slideLayout+xml"/>
  <Override PartName="/ppt/theme/theme27.xml" ContentType="application/vnd.openxmlformats-officedocument.theme+xml"/>
  <Override PartName="/ppt/slideLayouts/slideLayout77.xml" ContentType="application/vnd.openxmlformats-officedocument.presentationml.slideLayout+xml"/>
  <Override PartName="/ppt/theme/theme28.xml" ContentType="application/vnd.openxmlformats-officedocument.theme+xml"/>
  <Override PartName="/ppt/slideLayouts/slideLayout78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5" r:id="rId1"/>
    <p:sldMasterId id="2147483719" r:id="rId2"/>
    <p:sldMasterId id="2147483948" r:id="rId3"/>
    <p:sldMasterId id="2147483946" r:id="rId4"/>
    <p:sldMasterId id="2147483944" r:id="rId5"/>
    <p:sldMasterId id="2147483955" r:id="rId6"/>
    <p:sldMasterId id="2147483772" r:id="rId7"/>
    <p:sldMasterId id="2147483774" r:id="rId8"/>
    <p:sldMasterId id="2147483776" r:id="rId9"/>
    <p:sldMasterId id="2147483950" r:id="rId10"/>
    <p:sldMasterId id="2147483778" r:id="rId11"/>
    <p:sldMasterId id="2147483928" r:id="rId12"/>
    <p:sldMasterId id="2147483936" r:id="rId13"/>
    <p:sldMasterId id="2147483938" r:id="rId14"/>
    <p:sldMasterId id="2147483932" r:id="rId15"/>
    <p:sldMasterId id="2147483962" r:id="rId16"/>
    <p:sldMasterId id="2147483934" r:id="rId17"/>
    <p:sldMasterId id="2147483930" r:id="rId18"/>
    <p:sldMasterId id="2147483958" r:id="rId19"/>
    <p:sldMasterId id="2147483758" r:id="rId20"/>
    <p:sldMasterId id="2147483819" r:id="rId21"/>
    <p:sldMasterId id="2147483909" r:id="rId22"/>
    <p:sldMasterId id="2147483911" r:id="rId23"/>
    <p:sldMasterId id="2147483913" r:id="rId24"/>
    <p:sldMasterId id="2147483915" r:id="rId25"/>
    <p:sldMasterId id="2147483713" r:id="rId26"/>
    <p:sldMasterId id="2147483755" r:id="rId27"/>
    <p:sldMasterId id="2147483717" r:id="rId28"/>
    <p:sldMasterId id="2147483722" r:id="rId29"/>
  </p:sldMasterIdLst>
  <p:notesMasterIdLst>
    <p:notesMasterId r:id="rId109"/>
  </p:notesMasterIdLst>
  <p:sldIdLst>
    <p:sldId id="812" r:id="rId30"/>
    <p:sldId id="1073" r:id="rId31"/>
    <p:sldId id="1584" r:id="rId32"/>
    <p:sldId id="550" r:id="rId33"/>
    <p:sldId id="506" r:id="rId34"/>
    <p:sldId id="1253" r:id="rId35"/>
    <p:sldId id="1367" r:id="rId36"/>
    <p:sldId id="517" r:id="rId37"/>
    <p:sldId id="1551" r:id="rId38"/>
    <p:sldId id="1552" r:id="rId39"/>
    <p:sldId id="1165" r:id="rId40"/>
    <p:sldId id="1559" r:id="rId41"/>
    <p:sldId id="341" r:id="rId42"/>
    <p:sldId id="1366" r:id="rId43"/>
    <p:sldId id="1103" r:id="rId44"/>
    <p:sldId id="1542" r:id="rId45"/>
    <p:sldId id="1280" r:id="rId46"/>
    <p:sldId id="1286" r:id="rId47"/>
    <p:sldId id="1328" r:id="rId48"/>
    <p:sldId id="360" r:id="rId49"/>
    <p:sldId id="312" r:id="rId50"/>
    <p:sldId id="1466" r:id="rId51"/>
    <p:sldId id="1324" r:id="rId52"/>
    <p:sldId id="1469" r:id="rId53"/>
    <p:sldId id="1579" r:id="rId54"/>
    <p:sldId id="1580" r:id="rId55"/>
    <p:sldId id="1581" r:id="rId56"/>
    <p:sldId id="1583" r:id="rId57"/>
    <p:sldId id="784" r:id="rId58"/>
    <p:sldId id="1407" r:id="rId59"/>
    <p:sldId id="1405" r:id="rId60"/>
    <p:sldId id="1391" r:id="rId61"/>
    <p:sldId id="1582" r:id="rId62"/>
    <p:sldId id="402" r:id="rId63"/>
    <p:sldId id="1417" r:id="rId64"/>
    <p:sldId id="358" r:id="rId65"/>
    <p:sldId id="1398" r:id="rId66"/>
    <p:sldId id="1245" r:id="rId67"/>
    <p:sldId id="627" r:id="rId68"/>
    <p:sldId id="1400" r:id="rId69"/>
    <p:sldId id="350" r:id="rId70"/>
    <p:sldId id="1065" r:id="rId71"/>
    <p:sldId id="1578" r:id="rId72"/>
    <p:sldId id="1474" r:id="rId73"/>
    <p:sldId id="373" r:id="rId74"/>
    <p:sldId id="1479" r:id="rId75"/>
    <p:sldId id="1585" r:id="rId76"/>
    <p:sldId id="1481" r:id="rId77"/>
    <p:sldId id="1105" r:id="rId78"/>
    <p:sldId id="1561" r:id="rId79"/>
    <p:sldId id="1553" r:id="rId80"/>
    <p:sldId id="1020" r:id="rId81"/>
    <p:sldId id="568" r:id="rId82"/>
    <p:sldId id="760" r:id="rId83"/>
    <p:sldId id="1019" r:id="rId84"/>
    <p:sldId id="549" r:id="rId85"/>
    <p:sldId id="830" r:id="rId86"/>
    <p:sldId id="1053" r:id="rId87"/>
    <p:sldId id="1554" r:id="rId88"/>
    <p:sldId id="1577" r:id="rId89"/>
    <p:sldId id="1567" r:id="rId90"/>
    <p:sldId id="1568" r:id="rId91"/>
    <p:sldId id="1571" r:id="rId92"/>
    <p:sldId id="1575" r:id="rId93"/>
    <p:sldId id="1570" r:id="rId94"/>
    <p:sldId id="1562" r:id="rId95"/>
    <p:sldId id="1549" r:id="rId96"/>
    <p:sldId id="1442" r:id="rId97"/>
    <p:sldId id="1566" r:id="rId98"/>
    <p:sldId id="1113" r:id="rId99"/>
    <p:sldId id="1557" r:id="rId100"/>
    <p:sldId id="1558" r:id="rId101"/>
    <p:sldId id="1463" r:id="rId102"/>
    <p:sldId id="1572" r:id="rId103"/>
    <p:sldId id="1573" r:id="rId104"/>
    <p:sldId id="1267" r:id="rId105"/>
    <p:sldId id="1574" r:id="rId106"/>
    <p:sldId id="1576" r:id="rId107"/>
    <p:sldId id="536" r:id="rId108"/>
  </p:sldIdLst>
  <p:sldSz cx="9144000" cy="5143500" type="screen16x9"/>
  <p:notesSz cx="6858000" cy="17240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DFA"/>
    <a:srgbClr val="FAE2ED"/>
    <a:srgbClr val="FCE7E4"/>
    <a:srgbClr val="FDEBDC"/>
    <a:srgbClr val="F9E7CB"/>
    <a:srgbClr val="FDEFC9"/>
    <a:srgbClr val="FFF7C0"/>
    <a:srgbClr val="E4F3E5"/>
    <a:srgbClr val="F7F5F7"/>
    <a:srgbClr val="FCE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F7450-0086-C86C-9BEA-4AFCE25776DB}" v="19" dt="2019-10-28T07:29:46.271"/>
    <p1510:client id="{400A488C-CCC3-A0C0-476C-54F1052BE9F3}" v="12" dt="2019-10-27T11:35:52.981"/>
    <p1510:client id="{4E92A23E-2666-ADE1-06E7-9F7E454BD977}" v="1" dt="2019-10-27T10:57:01.220"/>
    <p1510:client id="{80B62F17-E6BA-D265-EE85-36492A552C2C}" v="36" dt="2019-10-27T14:05:07.552"/>
    <p1510:client id="{95391D22-6E1B-82CC-91BF-8F4BC5C63A28}" v="20" dt="2019-10-27T11:50:11.837"/>
    <p1510:client id="{DE7FEC6E-F2A1-294E-2C79-DC7B535E875C}" v="5" dt="2019-10-27T13:54:09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84"/>
    <p:restoredTop sz="79048"/>
  </p:normalViewPr>
  <p:slideViewPr>
    <p:cSldViewPr snapToGrid="0" snapToObjects="1">
      <p:cViewPr varScale="1">
        <p:scale>
          <a:sx n="121" d="100"/>
          <a:sy n="121" d="100"/>
        </p:scale>
        <p:origin x="1344" y="176"/>
      </p:cViewPr>
      <p:guideLst>
        <p:guide orient="horz" pos="162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84" Type="http://schemas.openxmlformats.org/officeDocument/2006/relationships/slide" Target="slides/slide55.xml"/><Relationship Id="rId89" Type="http://schemas.openxmlformats.org/officeDocument/2006/relationships/slide" Target="slides/slide60.xml"/><Relationship Id="rId112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113" Type="http://schemas.openxmlformats.org/officeDocument/2006/relationships/tableStyles" Target="tableStyles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54" Type="http://schemas.openxmlformats.org/officeDocument/2006/relationships/slide" Target="slides/slide25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14" Type="http://schemas.microsoft.com/office/2015/10/relationships/revisionInfo" Target="revisionInfo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presProps" Target="presProps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818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459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9238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0301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298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866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453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158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672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9605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26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2110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0795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7813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1949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7013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1306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4198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789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2773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832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97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67497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3931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5468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4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801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buFont typeface="Arial" panose="020B0604020202020204" pitchFamily="34" charset="0"/>
              <a:buNone/>
            </a:pP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98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5259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95646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66529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2397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11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9966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36172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14469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7577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3589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31889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34888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9938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885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43259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085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A0F92-43A0-2947-ACF5-01735E15A11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32852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0075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33601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42937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29010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55178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3347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92296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53641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8197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7321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10042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62902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72838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92999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79191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9303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01886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2288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96955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7726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215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6352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885478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88322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5218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68357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53038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44378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59316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0809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9330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42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ＭＳ Ｐゴシック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227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85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2257672"/>
            <a:ext cx="3408219" cy="699404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21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734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59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6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7A44AC8-D6DB-9846-A97F-A2AF7D38D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4" y="1347613"/>
            <a:ext cx="6199172" cy="252376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Avsnitt1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Avsnitt2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Avsnitt3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Avsnitt4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Avsnitt5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Avsnitt6</a:t>
            </a:r>
          </a:p>
        </p:txBody>
      </p:sp>
    </p:spTree>
    <p:extLst>
      <p:ext uri="{BB962C8B-B14F-4D97-AF65-F5344CB8AC3E}">
        <p14:creationId xmlns:p14="http://schemas.microsoft.com/office/powerpoint/2010/main" val="1674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6507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78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215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AC5FBF7-2F3E-1844-A7FB-5B26395EFA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04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blå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334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tor grön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7" y="324411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8" y="3252936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7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2" y="79584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8" y="780374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6235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tor grön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7" y="324411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8" y="3252936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7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2" y="79584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8" y="780374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364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tor gul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7" y="324411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8" y="3252936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7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2" y="79584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8" y="780374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8373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rosa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0909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913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0931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44828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07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134458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vänd undv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FA6A46FE-1AD1-2449-8EDA-EEE3FDFA0A79}"/>
              </a:ext>
            </a:extLst>
          </p:cNvPr>
          <p:cNvSpPr txBox="1"/>
          <p:nvPr userDrawn="1"/>
        </p:nvSpPr>
        <p:spPr>
          <a:xfrm>
            <a:off x="2492943" y="8855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608031" y="505584"/>
            <a:ext cx="18838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/>
              <a:t>ANVÄND</a:t>
            </a:r>
            <a:endParaRPr lang="sv-SE" sz="30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228184" y="505584"/>
            <a:ext cx="15937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/>
              <a:t>UNDVIK</a:t>
            </a:r>
            <a:endParaRPr lang="sv-SE" sz="300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8732CA66-81C6-104C-A06F-0088F012B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4597" y="411510"/>
            <a:ext cx="638949" cy="638949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E4444B99-F561-E64C-9D94-D52F92E182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4750" y="411510"/>
            <a:ext cx="651892" cy="651892"/>
          </a:xfrm>
          <a:prstGeom prst="rect">
            <a:avLst/>
          </a:prstGeom>
        </p:spPr>
      </p:pic>
      <p:sp>
        <p:nvSpPr>
          <p:cNvPr id="18" name="Platshållare för text 19">
            <a:extLst>
              <a:ext uri="{FF2B5EF4-FFF2-40B4-BE49-F238E27FC236}">
                <a16:creationId xmlns:a16="http://schemas.microsoft.com/office/drawing/2014/main" id="{2AD47A67-136B-3345-B297-80FA7BE4A7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9" name="Platshållare för text 19">
            <a:extLst>
              <a:ext uri="{FF2B5EF4-FFF2-40B4-BE49-F238E27FC236}">
                <a16:creationId xmlns:a16="http://schemas.microsoft.com/office/drawing/2014/main" id="{944BF110-1305-3242-AA53-41D0269D05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472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59" y="41707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3" y="417071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79" y="411510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2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6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3910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99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2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3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88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t pratbubb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9473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4076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85325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här för att ändra text</a:t>
            </a:r>
          </a:p>
          <a:p>
            <a:pPr lvl="0"/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608196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01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59" y="41707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3" y="417071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79" y="411510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84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14016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Lorem ipsum sit dolor </a:t>
            </a:r>
            <a:r>
              <a:rPr lang="en-US" dirty="0" err="1"/>
              <a:t>amet</a:t>
            </a:r>
            <a:r>
              <a:rPr lang="en-US" dirty="0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400208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9259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2019-11-08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9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3110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tor gul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7" y="324411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8" y="3252936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7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2" y="79584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8" y="780374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1573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3707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38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3763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rosa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0608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4316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28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1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99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49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326182" y="476745"/>
            <a:ext cx="6698624" cy="4495019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1FC540E-ED37-BC4D-A28D-B8781532D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011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256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5DDACE9B-B0B1-804A-AAD7-5D98510582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347614"/>
            <a:ext cx="4248471" cy="23766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2915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627534"/>
            <a:ext cx="7185992" cy="3932204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4B6F81AD-AB0B-B241-86F4-E20CC0D62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4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0698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  <a:p>
            <a:pPr lvl="0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515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1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5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emf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image" Target="../media/image16.wmf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theme" Target="../theme/theme20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71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72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73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74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0.wmf"/><Relationship Id="rId4" Type="http://schemas.openxmlformats.org/officeDocument/2006/relationships/image" Target="../media/image19.jp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0.wmf"/><Relationship Id="rId4" Type="http://schemas.openxmlformats.org/officeDocument/2006/relationships/image" Target="../media/image21.jp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0.wmf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E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1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96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0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1" r:id="rId2"/>
    <p:sldLayoutId id="2147483953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94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C0ED75E-C21C-8E46-995F-E2B1DC6FA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9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E1CD901-8B17-9241-9E61-22331D802949}"/>
              </a:ext>
            </a:extLst>
          </p:cNvPr>
          <p:cNvSpPr/>
          <p:nvPr userDrawn="1"/>
        </p:nvSpPr>
        <p:spPr>
          <a:xfrm>
            <a:off x="0" y="-3957"/>
            <a:ext cx="3058816" cy="2664296"/>
          </a:xfrm>
          <a:prstGeom prst="rect">
            <a:avLst/>
          </a:prstGeom>
          <a:solidFill>
            <a:srgbClr val="FF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5995D51-64C8-6C46-9D86-9B1F767524E2}"/>
              </a:ext>
            </a:extLst>
          </p:cNvPr>
          <p:cNvSpPr/>
          <p:nvPr userDrawn="1"/>
        </p:nvSpPr>
        <p:spPr>
          <a:xfrm>
            <a:off x="3059832" y="-3957"/>
            <a:ext cx="3024336" cy="2664296"/>
          </a:xfrm>
          <a:prstGeom prst="rect">
            <a:avLst/>
          </a:prstGeom>
          <a:solidFill>
            <a:srgbClr val="FB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7ECC39E-221C-BE47-8CDF-5B2778E4CE2D}"/>
              </a:ext>
            </a:extLst>
          </p:cNvPr>
          <p:cNvSpPr/>
          <p:nvPr userDrawn="1"/>
        </p:nvSpPr>
        <p:spPr>
          <a:xfrm>
            <a:off x="6084167" y="-3957"/>
            <a:ext cx="3059833" cy="2664296"/>
          </a:xfrm>
          <a:prstGeom prst="rect">
            <a:avLst/>
          </a:prstGeom>
          <a:solidFill>
            <a:srgbClr val="F4EAED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BCD8A8D-C8A1-2541-8A42-DBDDD9E02B62}"/>
              </a:ext>
            </a:extLst>
          </p:cNvPr>
          <p:cNvSpPr/>
          <p:nvPr userDrawn="1"/>
        </p:nvSpPr>
        <p:spPr>
          <a:xfrm>
            <a:off x="0" y="2653518"/>
            <a:ext cx="3131840" cy="2664296"/>
          </a:xfrm>
          <a:prstGeom prst="rect">
            <a:avLst/>
          </a:prstGeom>
          <a:solidFill>
            <a:srgbClr val="ECE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92DFDEE-96A1-B647-86B5-0A357811ED8B}"/>
              </a:ext>
            </a:extLst>
          </p:cNvPr>
          <p:cNvSpPr/>
          <p:nvPr userDrawn="1"/>
        </p:nvSpPr>
        <p:spPr>
          <a:xfrm>
            <a:off x="3059832" y="2653518"/>
            <a:ext cx="3058816" cy="2664296"/>
          </a:xfrm>
          <a:prstGeom prst="rect">
            <a:avLst/>
          </a:prstGeom>
          <a:solidFill>
            <a:srgbClr val="DE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68A3963-B797-7D49-AECB-1DB5C6824592}"/>
              </a:ext>
            </a:extLst>
          </p:cNvPr>
          <p:cNvSpPr/>
          <p:nvPr userDrawn="1"/>
        </p:nvSpPr>
        <p:spPr>
          <a:xfrm>
            <a:off x="6085184" y="2653518"/>
            <a:ext cx="3058816" cy="2664296"/>
          </a:xfrm>
          <a:prstGeom prst="rect">
            <a:avLst/>
          </a:prstGeom>
          <a:solidFill>
            <a:srgbClr val="D6E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008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ED0DB96-F008-E745-B297-1F4D6BE024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5" y="0"/>
            <a:ext cx="91351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75D32D3-1ED6-8E4D-9F95-5F5947A79E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539"/>
            <a:ext cx="9252520" cy="517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CE79389-BE63-6D4F-83B2-9A9EE105C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9509" y="0"/>
            <a:ext cx="91872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CE79389-BE63-6D4F-83B2-9A9EE105C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509" y="0"/>
            <a:ext cx="91872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8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5D3B729-5067-7C45-93C8-CC3E230D37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21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8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88" r:id="rId2"/>
    <p:sldLayoutId id="2147483990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4A6BA5D-FD3B-0445-B10B-38ABFF3B9051}"/>
              </a:ext>
            </a:extLst>
          </p:cNvPr>
          <p:cNvSpPr/>
          <p:nvPr userDrawn="1"/>
        </p:nvSpPr>
        <p:spPr>
          <a:xfrm>
            <a:off x="0" y="-1"/>
            <a:ext cx="4572000" cy="5169921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448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59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8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991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60" r:id="rId2"/>
    <p:sldLayoutId id="2147483761" r:id="rId3"/>
    <p:sldLayoutId id="2147483762" r:id="rId4"/>
    <p:sldLayoutId id="2147483763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81" r:id="rId11"/>
    <p:sldLayoutId id="2147483783" r:id="rId12"/>
    <p:sldLayoutId id="2147483784" r:id="rId13"/>
    <p:sldLayoutId id="2147483786" r:id="rId14"/>
    <p:sldLayoutId id="2147483785" r:id="rId15"/>
    <p:sldLayoutId id="2147483790" r:id="rId16"/>
    <p:sldLayoutId id="2147483791" r:id="rId17"/>
    <p:sldLayoutId id="2147483789" r:id="rId18"/>
    <p:sldLayoutId id="2147483921" r:id="rId19"/>
    <p:sldLayoutId id="2147483970" r:id="rId20"/>
    <p:sldLayoutId id="2147483971" r:id="rId21"/>
    <p:sldLayoutId id="2147483975" r:id="rId22"/>
    <p:sldLayoutId id="2147483976" r:id="rId23"/>
    <p:sldLayoutId id="2147483977" r:id="rId24"/>
    <p:sldLayoutId id="2147483979" r:id="rId25"/>
    <p:sldLayoutId id="2147483980" r:id="rId26"/>
    <p:sldLayoutId id="2147483981" r:id="rId27"/>
    <p:sldLayoutId id="2147483984" r:id="rId28"/>
    <p:sldLayoutId id="2147483991" r:id="rId29"/>
    <p:sldLayoutId id="2147483992" r:id="rId30"/>
    <p:sldLayoutId id="2147483993" r:id="rId31"/>
    <p:sldLayoutId id="2147483995" r:id="rId32"/>
    <p:sldLayoutId id="2147483996" r:id="rId33"/>
    <p:sldLayoutId id="2147483997" r:id="rId34"/>
    <p:sldLayoutId id="2147484001" r:id="rId35"/>
    <p:sldLayoutId id="2147484002" r:id="rId3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46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48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988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623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048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06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05"/>
            <a:ext cx="9144000" cy="515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DF3495-ED79-E045-AF10-4839D0D7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C798A8B-CFEC-2447-8AEC-F51442B23C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4416" y="927335"/>
            <a:ext cx="7675192" cy="38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7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66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54633AEE-A2F3-6F40-852D-1C1FFD0655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566" y="699542"/>
            <a:ext cx="8174890" cy="40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C0A7581-2FB7-834C-A058-FA4B3ACAC2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088" y="337279"/>
            <a:ext cx="7242335" cy="46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98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F94087B-924F-A14F-A1B4-EB4E548529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4243" y="3096646"/>
            <a:ext cx="214313" cy="22621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4312186-A9C2-3C4D-8C43-AAB800C12D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5088" y="3309255"/>
            <a:ext cx="250031" cy="27384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2547188-827D-2F4C-B4B8-C0282B1A05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5576" y="3096646"/>
            <a:ext cx="251460" cy="4000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A8BEC51-D71F-A74F-BD02-AF855D7B34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0829" y="2738903"/>
            <a:ext cx="3429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400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668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94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927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2019-11-08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941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inus.ersson@funk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0.xml"/><Relationship Id="rId1" Type="http://schemas.openxmlformats.org/officeDocument/2006/relationships/video" Target="https://www.youtube.com/embed/344E1i1gve0?feature=oembed" TargetMode="Externa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5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5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47.png"/><Relationship Id="rId4" Type="http://schemas.openxmlformats.org/officeDocument/2006/relationships/image" Target="../media/image40.emf"/><Relationship Id="rId9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(null)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(null)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oppar%20mellan%20rubriker%20och%20la&#776;nkar.avi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3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855C9-E6F9-AF44-8634-614F928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71750"/>
            <a:ext cx="8460433" cy="923330"/>
          </a:xfrm>
        </p:spPr>
        <p:txBody>
          <a:bodyPr/>
          <a:lstStyle/>
          <a:p>
            <a:r>
              <a:rPr lang="sv-SE" sz="3000" dirty="0" err="1"/>
              <a:t>Hvordan</a:t>
            </a:r>
            <a:r>
              <a:rPr lang="sv-SE" sz="3000" dirty="0"/>
              <a:t> </a:t>
            </a:r>
            <a:r>
              <a:rPr lang="sv-SE" sz="3000" dirty="0" err="1"/>
              <a:t>ivareta</a:t>
            </a:r>
            <a:r>
              <a:rPr lang="sv-SE" sz="3000" dirty="0"/>
              <a:t> universell </a:t>
            </a:r>
            <a:r>
              <a:rPr lang="sv-SE" sz="3000" dirty="0" err="1"/>
              <a:t>utforming</a:t>
            </a:r>
            <a:r>
              <a:rPr lang="sv-SE" sz="3000" dirty="0"/>
              <a:t> i </a:t>
            </a:r>
            <a:r>
              <a:rPr lang="sv-SE" sz="3000" dirty="0" err="1"/>
              <a:t>innbyggernes</a:t>
            </a:r>
            <a:r>
              <a:rPr lang="sv-SE" sz="3000" dirty="0"/>
              <a:t> </a:t>
            </a:r>
            <a:r>
              <a:rPr lang="sv-SE" sz="3000" dirty="0" err="1"/>
              <a:t>reise</a:t>
            </a:r>
            <a:r>
              <a:rPr lang="sv-SE" sz="3000" dirty="0"/>
              <a:t> </a:t>
            </a:r>
            <a:r>
              <a:rPr lang="sv-SE" sz="3000" dirty="0" err="1"/>
              <a:t>gjennom</a:t>
            </a:r>
            <a:r>
              <a:rPr lang="sv-SE" sz="3000" dirty="0"/>
              <a:t> smarte </a:t>
            </a:r>
            <a:r>
              <a:rPr lang="sv-SE" sz="3000" dirty="0" err="1"/>
              <a:t>byer</a:t>
            </a:r>
            <a:r>
              <a:rPr lang="sv-SE" sz="3000" dirty="0"/>
              <a:t>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50A137-6446-E94C-9422-1A75C64BE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linus.ersson@funka.com</a:t>
            </a:r>
            <a:r>
              <a:rPr lang="sv-SE" sz="1800" dirty="0"/>
              <a:t> </a:t>
            </a:r>
            <a:r>
              <a:rPr lang="sv-SE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maria.strom@funka.com</a:t>
            </a:r>
            <a:endParaRPr lang="sv-SE" sz="1800" dirty="0"/>
          </a:p>
          <a:p>
            <a:endParaRPr lang="sv-SE" sz="1800" dirty="0"/>
          </a:p>
          <a:p>
            <a:br>
              <a:rPr lang="sv-SE" dirty="0"/>
            </a:b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5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1CFD0-F31F-2346-BA24-44D7B3F9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871" y="1778186"/>
            <a:ext cx="7148144" cy="699404"/>
          </a:xfrm>
        </p:spPr>
        <p:txBody>
          <a:bodyPr/>
          <a:lstStyle/>
          <a:p>
            <a:r>
              <a:rPr lang="sv-SE" dirty="0"/>
              <a:t>Vi är alla människor.</a:t>
            </a:r>
            <a:br>
              <a:rPr lang="sv-SE" dirty="0"/>
            </a:br>
            <a:r>
              <a:rPr lang="sv-SE" dirty="0"/>
              <a:t>Där upphör likheterna.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89FD415-7C22-4B41-978C-72169B968961}"/>
              </a:ext>
            </a:extLst>
          </p:cNvPr>
          <p:cNvSpPr txBox="1"/>
          <p:nvPr/>
        </p:nvSpPr>
        <p:spPr>
          <a:xfrm>
            <a:off x="3851329" y="240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922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55D96D6-97A2-884B-9684-AF72DB3D3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495300"/>
            <a:ext cx="86995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>
            <a:hlinkClick r:id="" action="ppaction://media"/>
            <a:extLst>
              <a:ext uri="{FF2B5EF4-FFF2-40B4-BE49-F238E27FC236}">
                <a16:creationId xmlns:a16="http://schemas.microsoft.com/office/drawing/2014/main" id="{85F5B7C1-6378-49FD-A675-C668C5F6B8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5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/>
          <p:cNvGrpSpPr/>
          <p:nvPr/>
        </p:nvGrpSpPr>
        <p:grpSpPr>
          <a:xfrm>
            <a:off x="0" y="0"/>
            <a:ext cx="9144000" cy="5143500"/>
            <a:chOff x="-304952" y="0"/>
            <a:chExt cx="9746216" cy="5143500"/>
          </a:xfrm>
        </p:grpSpPr>
        <p:sp>
          <p:nvSpPr>
            <p:cNvPr id="6" name="Rektangel 5"/>
            <p:cNvSpPr/>
            <p:nvPr/>
          </p:nvSpPr>
          <p:spPr>
            <a:xfrm>
              <a:off x="-304952" y="0"/>
              <a:ext cx="9746216" cy="5143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852" y="411510"/>
              <a:ext cx="7519160" cy="4536505"/>
            </a:xfrm>
            <a:prstGeom prst="rect">
              <a:avLst/>
            </a:prstGeom>
          </p:spPr>
        </p:pic>
      </p:grpSp>
      <p:sp>
        <p:nvSpPr>
          <p:cNvPr id="3" name="Rubrik 1"/>
          <p:cNvSpPr txBox="1">
            <a:spLocks/>
          </p:cNvSpPr>
          <p:nvPr/>
        </p:nvSpPr>
        <p:spPr>
          <a:xfrm>
            <a:off x="1343937" y="2067694"/>
            <a:ext cx="6359068" cy="26642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4800" b="1" dirty="0"/>
              <a:t>Statistik!</a:t>
            </a:r>
          </a:p>
        </p:txBody>
      </p:sp>
    </p:spTree>
    <p:extLst>
      <p:ext uri="{BB962C8B-B14F-4D97-AF65-F5344CB8AC3E}">
        <p14:creationId xmlns:p14="http://schemas.microsoft.com/office/powerpoint/2010/main" val="4568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2B47E2FC-784B-394C-A8BE-0D969224E034}"/>
              </a:ext>
            </a:extLst>
          </p:cNvPr>
          <p:cNvSpPr/>
          <p:nvPr/>
        </p:nvSpPr>
        <p:spPr>
          <a:xfrm>
            <a:off x="2478657" y="577966"/>
            <a:ext cx="4186684" cy="408201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 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BC9C0492-5215-8044-B2C4-8414C07E4B81}"/>
              </a:ext>
            </a:extLst>
          </p:cNvPr>
          <p:cNvSpPr txBox="1">
            <a:spLocks/>
          </p:cNvSpPr>
          <p:nvPr/>
        </p:nvSpPr>
        <p:spPr>
          <a:xfrm>
            <a:off x="2612203" y="1914092"/>
            <a:ext cx="3997154" cy="1409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v-SE" sz="8000" b="0" spc="-3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15-20%</a:t>
            </a:r>
            <a:endParaRPr lang="mr-IN" sz="8000" b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51976F60-2E26-4F4F-BD5F-99243AEA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3515739" cy="699404"/>
          </a:xfrm>
        </p:spPr>
        <p:txBody>
          <a:bodyPr/>
          <a:lstStyle/>
          <a:p>
            <a:r>
              <a:rPr lang="sv-SE" dirty="0"/>
              <a:t>Hur många?</a:t>
            </a:r>
          </a:p>
        </p:txBody>
      </p:sp>
    </p:spTree>
    <p:extLst>
      <p:ext uri="{BB962C8B-B14F-4D97-AF65-F5344CB8AC3E}">
        <p14:creationId xmlns:p14="http://schemas.microsoft.com/office/powerpoint/2010/main" val="24023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090998-BF55-1F4C-BFD7-497BC087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010478" cy="699404"/>
          </a:xfrm>
        </p:spPr>
        <p:txBody>
          <a:bodyPr/>
          <a:lstStyle/>
          <a:p>
            <a:r>
              <a:rPr lang="sv-SE" dirty="0"/>
              <a:t>Några ungefärliga siffror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2D9D41-FB77-6E4A-86A5-D41D27249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4" y="1311457"/>
            <a:ext cx="6912768" cy="352571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v-SE" sz="1600" b="1" dirty="0"/>
              <a:t>515 000 </a:t>
            </a:r>
            <a:r>
              <a:rPr lang="sv-SE" sz="1600" dirty="0"/>
              <a:t>personer har en rörelsenedsättning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sz="1600" dirty="0"/>
              <a:t>Det finns </a:t>
            </a:r>
            <a:r>
              <a:rPr lang="sv-SE" sz="1600" b="1" dirty="0"/>
              <a:t>många reumatiker</a:t>
            </a:r>
            <a:r>
              <a:rPr lang="sv-SE" sz="1600" dirty="0"/>
              <a:t>, men många får aldrig någon diagnos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sz="1600" b="1" dirty="0"/>
              <a:t>1,5 miljon </a:t>
            </a:r>
            <a:r>
              <a:rPr lang="sv-SE" sz="1600" dirty="0"/>
              <a:t>har uppgett att de lider av psykisk ohälsa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sz="1600" b="1" dirty="0"/>
              <a:t>600 000 </a:t>
            </a:r>
            <a:r>
              <a:rPr lang="sv-SE" sz="1600" dirty="0"/>
              <a:t>beräknas ha dyslexi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sz="1600" b="1" dirty="0"/>
              <a:t>500 000 </a:t>
            </a:r>
            <a:r>
              <a:rPr lang="sv-SE" sz="1600" dirty="0"/>
              <a:t>barn och </a:t>
            </a:r>
            <a:r>
              <a:rPr lang="sv-SE" sz="1600" b="1" dirty="0"/>
              <a:t>250 000 </a:t>
            </a:r>
            <a:r>
              <a:rPr lang="sv-SE" sz="1600" dirty="0"/>
              <a:t>vuxna beräknas ha ADHD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sz="1600" b="1" dirty="0"/>
              <a:t>120 000 </a:t>
            </a:r>
            <a:r>
              <a:rPr lang="sv-SE" sz="1600" dirty="0"/>
              <a:t>räknas ha en synnedsättning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sz="1600" b="1" dirty="0"/>
              <a:t>50 000 </a:t>
            </a:r>
            <a:r>
              <a:rPr lang="sv-SE" sz="1600" dirty="0"/>
              <a:t>personer har diagnosen utvecklingsstörning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sz="1600" b="1" dirty="0"/>
              <a:t>30 000 </a:t>
            </a:r>
            <a:r>
              <a:rPr lang="sv-SE" sz="1600" dirty="0"/>
              <a:t>är gravt synskadade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sz="1600" b="1" dirty="0"/>
              <a:t>30 000 </a:t>
            </a:r>
            <a:r>
              <a:rPr lang="sv-SE" sz="1600" dirty="0"/>
              <a:t>är döva eller gravt hörselskadade</a:t>
            </a:r>
          </a:p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EFA6DD0-8C00-544D-9817-8C9926CC71A7}"/>
              </a:ext>
            </a:extLst>
          </p:cNvPr>
          <p:cNvSpPr txBox="1"/>
          <p:nvPr/>
        </p:nvSpPr>
        <p:spPr>
          <a:xfrm>
            <a:off x="5848234" y="4837175"/>
            <a:ext cx="2220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/>
              <a:t>Källa: SCB,ULF/SILC, SBU, SRF, HRF</a:t>
            </a:r>
          </a:p>
        </p:txBody>
      </p:sp>
    </p:spTree>
    <p:extLst>
      <p:ext uri="{BB962C8B-B14F-4D97-AF65-F5344CB8AC3E}">
        <p14:creationId xmlns:p14="http://schemas.microsoft.com/office/powerpoint/2010/main" val="13850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F3583E2-A460-6B41-9E1B-48362C7DD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98" y="240205"/>
            <a:ext cx="6726103" cy="46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912ACF4E-9F69-E34F-ACFC-9B06BBCA89CA}"/>
              </a:ext>
            </a:extLst>
          </p:cNvPr>
          <p:cNvSpPr/>
          <p:nvPr/>
        </p:nvSpPr>
        <p:spPr>
          <a:xfrm>
            <a:off x="-1" y="5959"/>
            <a:ext cx="3058816" cy="2664296"/>
          </a:xfrm>
          <a:prstGeom prst="rect">
            <a:avLst/>
          </a:prstGeom>
          <a:solidFill>
            <a:srgbClr val="FFF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C1542F6-3D8C-DD43-BCB5-FC5772ACEAC3}"/>
              </a:ext>
            </a:extLst>
          </p:cNvPr>
          <p:cNvSpPr/>
          <p:nvPr/>
        </p:nvSpPr>
        <p:spPr>
          <a:xfrm>
            <a:off x="3059832" y="-3957"/>
            <a:ext cx="3024336" cy="2664296"/>
          </a:xfrm>
          <a:prstGeom prst="rect">
            <a:avLst/>
          </a:prstGeom>
          <a:solidFill>
            <a:srgbClr val="FDE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E4676701-50EE-5A41-93A1-A1BB300848F6}"/>
              </a:ext>
            </a:extLst>
          </p:cNvPr>
          <p:cNvSpPr/>
          <p:nvPr/>
        </p:nvSpPr>
        <p:spPr>
          <a:xfrm>
            <a:off x="6084167" y="-3957"/>
            <a:ext cx="3059833" cy="2664296"/>
          </a:xfrm>
          <a:prstGeom prst="rect">
            <a:avLst/>
          </a:prstGeom>
          <a:solidFill>
            <a:srgbClr val="F9E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62C5EEA-4739-BC4A-A519-E0A36FA897C2}"/>
              </a:ext>
            </a:extLst>
          </p:cNvPr>
          <p:cNvSpPr/>
          <p:nvPr/>
        </p:nvSpPr>
        <p:spPr>
          <a:xfrm>
            <a:off x="0" y="2653518"/>
            <a:ext cx="3131840" cy="2664296"/>
          </a:xfrm>
          <a:prstGeom prst="rect">
            <a:avLst/>
          </a:prstGeom>
          <a:solidFill>
            <a:srgbClr val="FD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B868352B-2168-4247-9A71-D1FB9002D649}"/>
              </a:ext>
            </a:extLst>
          </p:cNvPr>
          <p:cNvSpPr/>
          <p:nvPr/>
        </p:nvSpPr>
        <p:spPr>
          <a:xfrm>
            <a:off x="3059832" y="2653518"/>
            <a:ext cx="3058816" cy="2664296"/>
          </a:xfrm>
          <a:prstGeom prst="rect">
            <a:avLst/>
          </a:prstGeom>
          <a:solidFill>
            <a:srgbClr val="FCE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3910D8B9-38AC-BB45-9528-C0C8BFACA342}"/>
              </a:ext>
            </a:extLst>
          </p:cNvPr>
          <p:cNvSpPr/>
          <p:nvPr/>
        </p:nvSpPr>
        <p:spPr>
          <a:xfrm>
            <a:off x="6085184" y="2653518"/>
            <a:ext cx="3058816" cy="2664296"/>
          </a:xfrm>
          <a:prstGeom prst="rect">
            <a:avLst/>
          </a:prstGeom>
          <a:solidFill>
            <a:srgbClr val="FA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0416C55-C599-954E-8050-B2866D81B9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897" y="4080689"/>
            <a:ext cx="2198275" cy="1031540"/>
          </a:xfrm>
        </p:spPr>
        <p:txBody>
          <a:bodyPr>
            <a:normAutofit/>
          </a:bodyPr>
          <a:lstStyle/>
          <a:p>
            <a:pPr algn="ctr"/>
            <a:r>
              <a:rPr lang="sv-SE" sz="1600" dirty="0"/>
              <a:t>Motorik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8A2511C-29BF-FA4F-B5D4-F18846BE9F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51920" y="4104979"/>
            <a:ext cx="1819217" cy="1031540"/>
          </a:xfrm>
        </p:spPr>
        <p:txBody>
          <a:bodyPr>
            <a:normAutofit/>
          </a:bodyPr>
          <a:lstStyle/>
          <a:p>
            <a:r>
              <a:rPr lang="sv-SE" sz="1600" dirty="0"/>
              <a:t>Kognition</a:t>
            </a:r>
            <a:br>
              <a:rPr lang="sv-SE" sz="1600" dirty="0"/>
            </a:br>
            <a:r>
              <a:rPr lang="sv-SE" sz="1600" dirty="0"/>
              <a:t>Koncentration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44F3BC0-AE33-AA42-A837-A79C259C0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95828" y="4089513"/>
            <a:ext cx="2198275" cy="1031540"/>
          </a:xfrm>
        </p:spPr>
        <p:txBody>
          <a:bodyPr>
            <a:normAutofit/>
          </a:bodyPr>
          <a:lstStyle/>
          <a:p>
            <a:pPr algn="ctr"/>
            <a:r>
              <a:rPr lang="sv-SE" sz="1600" dirty="0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2A5FCE0-43AC-FE47-A1E4-C7B03CB4C6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897" y="1683364"/>
            <a:ext cx="2198275" cy="1031540"/>
          </a:xfrm>
        </p:spPr>
        <p:txBody>
          <a:bodyPr>
            <a:normAutofit/>
          </a:bodyPr>
          <a:lstStyle/>
          <a:p>
            <a:pPr algn="ctr"/>
            <a:r>
              <a:rPr lang="sv-SE" sz="1600" dirty="0"/>
              <a:t>Se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52999EE-D31C-CF44-A621-D91E7965E0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2862" y="1707654"/>
            <a:ext cx="2198275" cy="1031540"/>
          </a:xfrm>
        </p:spPr>
        <p:txBody>
          <a:bodyPr>
            <a:normAutofit/>
          </a:bodyPr>
          <a:lstStyle/>
          <a:p>
            <a:pPr algn="ctr"/>
            <a:r>
              <a:rPr lang="sv-SE" sz="1600" dirty="0"/>
              <a:t>Höra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74E3AB4-84BC-474C-A517-103E41C4E3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95828" y="1692188"/>
            <a:ext cx="2198275" cy="1031540"/>
          </a:xfrm>
        </p:spPr>
        <p:txBody>
          <a:bodyPr>
            <a:normAutofit/>
          </a:bodyPr>
          <a:lstStyle/>
          <a:p>
            <a:pPr algn="ctr"/>
            <a:r>
              <a:rPr lang="sv-SE" sz="1600" dirty="0"/>
              <a:t>Tala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3CC17C-FB97-BC45-BAB4-9FE4AB8DA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67" y="958960"/>
            <a:ext cx="1056134" cy="49733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E6453FB-1717-9145-BE86-98148965D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039" y="759247"/>
            <a:ext cx="921729" cy="91075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D0A1CB1-32D1-4444-AD2C-7EA24E7ED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706" y="858338"/>
            <a:ext cx="1055484" cy="75862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924488BF-E832-1E42-A002-22AD73F56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480" y="3129213"/>
            <a:ext cx="665889" cy="1028039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CECE3C8D-4D49-1D49-8F37-0B0EB1B8B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653" y="3129213"/>
            <a:ext cx="938115" cy="93811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E5703125-E0A2-0942-A05A-8CE280B3AB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6205" y="3291830"/>
            <a:ext cx="1031540" cy="6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C3ABBB3-0650-0944-98CE-94F0B67192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2453" y="3380529"/>
            <a:ext cx="7519468" cy="144456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sv-SE" dirty="0"/>
              <a:t>Hur göra användaren närvarande </a:t>
            </a:r>
          </a:p>
          <a:p>
            <a:pPr>
              <a:spcAft>
                <a:spcPts val="1200"/>
              </a:spcAft>
            </a:pPr>
            <a:r>
              <a:rPr lang="sv-SE" dirty="0"/>
              <a:t>i </a:t>
            </a:r>
            <a:r>
              <a:rPr lang="sv-SE" dirty="0" err="1"/>
              <a:t>Smartbyerprojekten</a:t>
            </a:r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4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">
            <a:extLst>
              <a:ext uri="{FF2B5EF4-FFF2-40B4-BE49-F238E27FC236}">
                <a16:creationId xmlns:a16="http://schemas.microsoft.com/office/drawing/2014/main" id="{DF6438FE-69C0-8F4A-A814-0DE70C99FA99}"/>
              </a:ext>
            </a:extLst>
          </p:cNvPr>
          <p:cNvSpPr txBox="1">
            <a:spLocks/>
          </p:cNvSpPr>
          <p:nvPr/>
        </p:nvSpPr>
        <p:spPr>
          <a:xfrm>
            <a:off x="0" y="1656209"/>
            <a:ext cx="9144000" cy="183108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3400" dirty="0" err="1"/>
              <a:t>Tjenestedesign</a:t>
            </a:r>
            <a:r>
              <a:rPr lang="sv-SE" sz="3400" dirty="0"/>
              <a:t> (Service design)</a:t>
            </a:r>
          </a:p>
          <a:p>
            <a:pPr algn="ctr"/>
            <a:endParaRPr lang="sv-SE" sz="3400" dirty="0"/>
          </a:p>
          <a:p>
            <a:pPr algn="ctr"/>
            <a:r>
              <a:rPr lang="sv-SE" sz="3400" dirty="0" err="1"/>
              <a:t>User</a:t>
            </a:r>
            <a:r>
              <a:rPr lang="sv-SE" sz="3400" dirty="0"/>
              <a:t> eXperience design (UX)</a:t>
            </a:r>
          </a:p>
          <a:p>
            <a:pPr algn="ctr"/>
            <a:endParaRPr lang="sv-SE" sz="3400" dirty="0"/>
          </a:p>
          <a:p>
            <a:pPr algn="ctr"/>
            <a:endParaRPr lang="sv-SE" sz="3400" dirty="0"/>
          </a:p>
        </p:txBody>
      </p:sp>
    </p:spTree>
    <p:extLst>
      <p:ext uri="{BB962C8B-B14F-4D97-AF65-F5344CB8AC3E}">
        <p14:creationId xmlns:p14="http://schemas.microsoft.com/office/powerpoint/2010/main" val="37539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25F61-5EC1-584D-B888-DCDAFD30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945618" cy="699404"/>
          </a:xfrm>
        </p:spPr>
        <p:txBody>
          <a:bodyPr/>
          <a:lstStyle/>
          <a:p>
            <a:r>
              <a:rPr lang="sv-SE"/>
              <a:t>UX Design-teamet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1CBDD79-7D98-364A-A1C5-620828B2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310" y="1555750"/>
            <a:ext cx="2032000" cy="2032000"/>
          </a:xfrm>
          <a:prstGeom prst="ellipse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3BDA329-C155-534B-B3CF-DA6D98C94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692" y="1555750"/>
            <a:ext cx="2032000" cy="2032000"/>
          </a:xfrm>
          <a:prstGeom prst="ellipse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BE3B547-1997-4F4C-9D15-0BE6510312C4}"/>
              </a:ext>
            </a:extLst>
          </p:cNvPr>
          <p:cNvSpPr/>
          <p:nvPr/>
        </p:nvSpPr>
        <p:spPr>
          <a:xfrm>
            <a:off x="2267527" y="3872658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sv-SE"/>
              <a:t>Linus Ersson</a:t>
            </a:r>
          </a:p>
          <a:p>
            <a:pPr>
              <a:spcBef>
                <a:spcPts val="600"/>
              </a:spcBef>
            </a:pPr>
            <a:r>
              <a:rPr lang="sv-SE"/>
              <a:t>UX Designer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60AF3AD-DEC2-CB4B-896D-4FE79120392E}"/>
              </a:ext>
            </a:extLst>
          </p:cNvPr>
          <p:cNvSpPr/>
          <p:nvPr/>
        </p:nvSpPr>
        <p:spPr>
          <a:xfrm>
            <a:off x="5486730" y="3872657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sv-SE"/>
              <a:t>Maria Ström</a:t>
            </a:r>
          </a:p>
          <a:p>
            <a:pPr>
              <a:spcBef>
                <a:spcPts val="600"/>
              </a:spcBef>
            </a:pPr>
            <a:r>
              <a:rPr lang="sv-SE"/>
              <a:t>UX Designer</a:t>
            </a:r>
          </a:p>
        </p:txBody>
      </p:sp>
    </p:spTree>
    <p:extLst>
      <p:ext uri="{BB962C8B-B14F-4D97-AF65-F5344CB8AC3E}">
        <p14:creationId xmlns:p14="http://schemas.microsoft.com/office/powerpoint/2010/main" val="42689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Rak pil 31"/>
          <p:cNvCxnSpPr/>
          <p:nvPr/>
        </p:nvCxnSpPr>
        <p:spPr>
          <a:xfrm>
            <a:off x="1619672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ktangel 14"/>
          <p:cNvSpPr/>
          <p:nvPr/>
        </p:nvSpPr>
        <p:spPr>
          <a:xfrm>
            <a:off x="395536" y="3328908"/>
            <a:ext cx="110799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Innehåll</a:t>
            </a:r>
          </a:p>
        </p:txBody>
      </p:sp>
      <p:sp>
        <p:nvSpPr>
          <p:cNvPr id="16" name="Rektangel 15"/>
          <p:cNvSpPr/>
          <p:nvPr/>
        </p:nvSpPr>
        <p:spPr>
          <a:xfrm>
            <a:off x="2074710" y="3328908"/>
            <a:ext cx="120417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Koncept</a:t>
            </a:r>
          </a:p>
        </p:txBody>
      </p:sp>
      <p:sp>
        <p:nvSpPr>
          <p:cNvPr id="17" name="Rektangel 16"/>
          <p:cNvSpPr/>
          <p:nvPr/>
        </p:nvSpPr>
        <p:spPr>
          <a:xfrm>
            <a:off x="3944979" y="3358085"/>
            <a:ext cx="97975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Design</a:t>
            </a:r>
          </a:p>
        </p:txBody>
      </p:sp>
      <p:sp>
        <p:nvSpPr>
          <p:cNvPr id="18" name="Rektangel 17"/>
          <p:cNvSpPr/>
          <p:nvPr/>
        </p:nvSpPr>
        <p:spPr>
          <a:xfrm>
            <a:off x="5590827" y="3328908"/>
            <a:ext cx="140936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/>
              <a:t>Utveckling</a:t>
            </a:r>
            <a:endParaRPr lang="sv-SE" sz="1900" dirty="0"/>
          </a:p>
        </p:txBody>
      </p:sp>
      <p:sp>
        <p:nvSpPr>
          <p:cNvPr id="19" name="Rektangel 18"/>
          <p:cNvSpPr/>
          <p:nvPr/>
        </p:nvSpPr>
        <p:spPr>
          <a:xfrm>
            <a:off x="7380782" y="3328908"/>
            <a:ext cx="13676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Utbildning</a:t>
            </a:r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9" y="2133559"/>
            <a:ext cx="1149657" cy="1149657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693" y="2133559"/>
            <a:ext cx="1149657" cy="1149657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020" y="2133559"/>
            <a:ext cx="1149657" cy="1149657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901" y="2133559"/>
            <a:ext cx="1149657" cy="1149657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643" y="2133214"/>
            <a:ext cx="1137805" cy="1137805"/>
          </a:xfrm>
          <a:prstGeom prst="rect">
            <a:avLst/>
          </a:prstGeom>
        </p:spPr>
      </p:pic>
      <p:cxnSp>
        <p:nvCxnSpPr>
          <p:cNvPr id="33" name="Rak pil 32"/>
          <p:cNvCxnSpPr/>
          <p:nvPr/>
        </p:nvCxnSpPr>
        <p:spPr>
          <a:xfrm>
            <a:off x="3347864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/>
          <p:cNvCxnSpPr/>
          <p:nvPr/>
        </p:nvCxnSpPr>
        <p:spPr>
          <a:xfrm>
            <a:off x="5176258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ak pil 34"/>
          <p:cNvCxnSpPr/>
          <p:nvPr/>
        </p:nvCxnSpPr>
        <p:spPr>
          <a:xfrm>
            <a:off x="6966213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ubrik 40"/>
          <p:cNvSpPr>
            <a:spLocks noGrp="1"/>
          </p:cNvSpPr>
          <p:nvPr>
            <p:ph type="title"/>
          </p:nvPr>
        </p:nvSpPr>
        <p:spPr>
          <a:xfrm>
            <a:off x="0" y="411510"/>
            <a:ext cx="5684602" cy="699404"/>
          </a:xfrm>
        </p:spPr>
        <p:txBody>
          <a:bodyPr/>
          <a:lstStyle/>
          <a:p>
            <a:r>
              <a:rPr lang="sv-SE" dirty="0" err="1"/>
              <a:t>Funkas</a:t>
            </a:r>
            <a:r>
              <a:rPr lang="sv-SE" dirty="0"/>
              <a:t> designprocess</a:t>
            </a:r>
          </a:p>
        </p:txBody>
      </p:sp>
    </p:spTree>
    <p:extLst>
      <p:ext uri="{BB962C8B-B14F-4D97-AF65-F5344CB8AC3E}">
        <p14:creationId xmlns:p14="http://schemas.microsoft.com/office/powerpoint/2010/main" val="3993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995586"/>
            <a:ext cx="8712968" cy="1657908"/>
          </a:xfrm>
          <a:prstGeom prst="rect">
            <a:avLst/>
          </a:prstGeom>
        </p:spPr>
      </p:pic>
      <p:cxnSp>
        <p:nvCxnSpPr>
          <p:cNvPr id="32" name="Rak pil 31"/>
          <p:cNvCxnSpPr/>
          <p:nvPr/>
        </p:nvCxnSpPr>
        <p:spPr>
          <a:xfrm>
            <a:off x="1619672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ktangel 14"/>
          <p:cNvSpPr/>
          <p:nvPr/>
        </p:nvSpPr>
        <p:spPr>
          <a:xfrm>
            <a:off x="395536" y="3328908"/>
            <a:ext cx="110799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Innehåll</a:t>
            </a:r>
          </a:p>
        </p:txBody>
      </p:sp>
      <p:sp>
        <p:nvSpPr>
          <p:cNvPr id="16" name="Rektangel 15"/>
          <p:cNvSpPr/>
          <p:nvPr/>
        </p:nvSpPr>
        <p:spPr>
          <a:xfrm>
            <a:off x="2074710" y="3328908"/>
            <a:ext cx="120417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Koncept</a:t>
            </a:r>
          </a:p>
        </p:txBody>
      </p:sp>
      <p:sp>
        <p:nvSpPr>
          <p:cNvPr id="17" name="Rektangel 16"/>
          <p:cNvSpPr/>
          <p:nvPr/>
        </p:nvSpPr>
        <p:spPr>
          <a:xfrm>
            <a:off x="3944979" y="3358085"/>
            <a:ext cx="97975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Design</a:t>
            </a:r>
          </a:p>
        </p:txBody>
      </p:sp>
      <p:sp>
        <p:nvSpPr>
          <p:cNvPr id="18" name="Rektangel 17"/>
          <p:cNvSpPr/>
          <p:nvPr/>
        </p:nvSpPr>
        <p:spPr>
          <a:xfrm>
            <a:off x="5590827" y="3328908"/>
            <a:ext cx="140936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/>
              <a:t>Utveckling</a:t>
            </a:r>
            <a:endParaRPr lang="sv-SE" sz="1900" dirty="0"/>
          </a:p>
        </p:txBody>
      </p:sp>
      <p:sp>
        <p:nvSpPr>
          <p:cNvPr id="19" name="Rektangel 18"/>
          <p:cNvSpPr/>
          <p:nvPr/>
        </p:nvSpPr>
        <p:spPr>
          <a:xfrm>
            <a:off x="7380782" y="3328908"/>
            <a:ext cx="13676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Utbildning</a:t>
            </a:r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49" y="2133559"/>
            <a:ext cx="1149657" cy="1149657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693" y="2133559"/>
            <a:ext cx="1149657" cy="1149657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020" y="2133559"/>
            <a:ext cx="1149657" cy="1149657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901" y="2133559"/>
            <a:ext cx="1149657" cy="1149657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43" y="2133214"/>
            <a:ext cx="1137805" cy="1137805"/>
          </a:xfrm>
          <a:prstGeom prst="rect">
            <a:avLst/>
          </a:prstGeom>
        </p:spPr>
      </p:pic>
      <p:cxnSp>
        <p:nvCxnSpPr>
          <p:cNvPr id="33" name="Rak pil 32"/>
          <p:cNvCxnSpPr/>
          <p:nvPr/>
        </p:nvCxnSpPr>
        <p:spPr>
          <a:xfrm>
            <a:off x="3347864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/>
          <p:cNvCxnSpPr/>
          <p:nvPr/>
        </p:nvCxnSpPr>
        <p:spPr>
          <a:xfrm>
            <a:off x="5176258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ak pil 34"/>
          <p:cNvCxnSpPr/>
          <p:nvPr/>
        </p:nvCxnSpPr>
        <p:spPr>
          <a:xfrm>
            <a:off x="6966213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Bildobjekt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92" y="1460470"/>
            <a:ext cx="866549" cy="888768"/>
          </a:xfrm>
          <a:prstGeom prst="rect">
            <a:avLst/>
          </a:prstGeom>
        </p:spPr>
      </p:pic>
      <p:pic>
        <p:nvPicPr>
          <p:cNvPr id="37" name="Bildobjekt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4623" y="1460470"/>
            <a:ext cx="866549" cy="888768"/>
          </a:xfrm>
          <a:prstGeom prst="rect">
            <a:avLst/>
          </a:prstGeom>
        </p:spPr>
      </p:pic>
      <p:pic>
        <p:nvPicPr>
          <p:cNvPr id="38" name="Bildobjekt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7739" y="1460470"/>
            <a:ext cx="866549" cy="888768"/>
          </a:xfrm>
          <a:prstGeom prst="rect">
            <a:avLst/>
          </a:prstGeom>
        </p:spPr>
      </p:pic>
      <p:pic>
        <p:nvPicPr>
          <p:cNvPr id="39" name="Bildobjekt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4394" y="1460470"/>
            <a:ext cx="866549" cy="888768"/>
          </a:xfrm>
          <a:prstGeom prst="rect">
            <a:avLst/>
          </a:prstGeom>
        </p:spPr>
      </p:pic>
      <p:pic>
        <p:nvPicPr>
          <p:cNvPr id="40" name="Bildobjekt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792" y="1460470"/>
            <a:ext cx="866549" cy="888768"/>
          </a:xfrm>
          <a:prstGeom prst="rect">
            <a:avLst/>
          </a:prstGeom>
        </p:spPr>
      </p:pic>
      <p:sp>
        <p:nvSpPr>
          <p:cNvPr id="26" name="Rubrik 40">
            <a:extLst>
              <a:ext uri="{FF2B5EF4-FFF2-40B4-BE49-F238E27FC236}">
                <a16:creationId xmlns:a16="http://schemas.microsoft.com/office/drawing/2014/main" id="{5716A9B2-8D95-274D-BB44-5289A2345850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5684602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Funkas designprocess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24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995586"/>
            <a:ext cx="8712968" cy="1657908"/>
          </a:xfrm>
          <a:prstGeom prst="rect">
            <a:avLst/>
          </a:prstGeom>
        </p:spPr>
      </p:pic>
      <p:cxnSp>
        <p:nvCxnSpPr>
          <p:cNvPr id="32" name="Rak pil 31"/>
          <p:cNvCxnSpPr/>
          <p:nvPr/>
        </p:nvCxnSpPr>
        <p:spPr>
          <a:xfrm>
            <a:off x="1619672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ktangel 14"/>
          <p:cNvSpPr/>
          <p:nvPr/>
        </p:nvSpPr>
        <p:spPr>
          <a:xfrm>
            <a:off x="395536" y="3328908"/>
            <a:ext cx="110799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Innehåll</a:t>
            </a:r>
          </a:p>
        </p:txBody>
      </p:sp>
      <p:sp>
        <p:nvSpPr>
          <p:cNvPr id="16" name="Rektangel 15"/>
          <p:cNvSpPr/>
          <p:nvPr/>
        </p:nvSpPr>
        <p:spPr>
          <a:xfrm>
            <a:off x="2074710" y="3328908"/>
            <a:ext cx="120417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Koncept</a:t>
            </a:r>
          </a:p>
        </p:txBody>
      </p:sp>
      <p:sp>
        <p:nvSpPr>
          <p:cNvPr id="17" name="Rektangel 16"/>
          <p:cNvSpPr/>
          <p:nvPr/>
        </p:nvSpPr>
        <p:spPr>
          <a:xfrm>
            <a:off x="3944979" y="3358085"/>
            <a:ext cx="97975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Design</a:t>
            </a:r>
          </a:p>
        </p:txBody>
      </p:sp>
      <p:sp>
        <p:nvSpPr>
          <p:cNvPr id="18" name="Rektangel 17"/>
          <p:cNvSpPr/>
          <p:nvPr/>
        </p:nvSpPr>
        <p:spPr>
          <a:xfrm>
            <a:off x="5590827" y="3328908"/>
            <a:ext cx="140936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/>
              <a:t>Utveckling</a:t>
            </a:r>
            <a:endParaRPr lang="sv-SE" sz="1900" dirty="0"/>
          </a:p>
        </p:txBody>
      </p:sp>
      <p:sp>
        <p:nvSpPr>
          <p:cNvPr id="19" name="Rektangel 18"/>
          <p:cNvSpPr/>
          <p:nvPr/>
        </p:nvSpPr>
        <p:spPr>
          <a:xfrm>
            <a:off x="7380782" y="3328908"/>
            <a:ext cx="13676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900" dirty="0"/>
              <a:t>Utbildning</a:t>
            </a:r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49" y="2133559"/>
            <a:ext cx="1149657" cy="1149657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693" y="2133559"/>
            <a:ext cx="1149657" cy="1149657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020" y="2133559"/>
            <a:ext cx="1149657" cy="1149657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901" y="2133559"/>
            <a:ext cx="1149657" cy="1149657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43" y="2133214"/>
            <a:ext cx="1137805" cy="1137805"/>
          </a:xfrm>
          <a:prstGeom prst="rect">
            <a:avLst/>
          </a:prstGeom>
        </p:spPr>
      </p:pic>
      <p:cxnSp>
        <p:nvCxnSpPr>
          <p:cNvPr id="33" name="Rak pil 32"/>
          <p:cNvCxnSpPr/>
          <p:nvPr/>
        </p:nvCxnSpPr>
        <p:spPr>
          <a:xfrm>
            <a:off x="3347864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/>
          <p:cNvCxnSpPr/>
          <p:nvPr/>
        </p:nvCxnSpPr>
        <p:spPr>
          <a:xfrm>
            <a:off x="5176258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ak pil 34"/>
          <p:cNvCxnSpPr/>
          <p:nvPr/>
        </p:nvCxnSpPr>
        <p:spPr>
          <a:xfrm>
            <a:off x="6966213" y="2709278"/>
            <a:ext cx="414569" cy="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Bildobjekt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92" y="1460470"/>
            <a:ext cx="866549" cy="888768"/>
          </a:xfrm>
          <a:prstGeom prst="rect">
            <a:avLst/>
          </a:prstGeom>
        </p:spPr>
      </p:pic>
      <p:pic>
        <p:nvPicPr>
          <p:cNvPr id="37" name="Bildobjekt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4623" y="1460470"/>
            <a:ext cx="866549" cy="888768"/>
          </a:xfrm>
          <a:prstGeom prst="rect">
            <a:avLst/>
          </a:prstGeom>
        </p:spPr>
      </p:pic>
      <p:pic>
        <p:nvPicPr>
          <p:cNvPr id="38" name="Bildobjekt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7739" y="1460470"/>
            <a:ext cx="866549" cy="888768"/>
          </a:xfrm>
          <a:prstGeom prst="rect">
            <a:avLst/>
          </a:prstGeom>
        </p:spPr>
      </p:pic>
      <p:pic>
        <p:nvPicPr>
          <p:cNvPr id="39" name="Bildobjekt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4394" y="1460470"/>
            <a:ext cx="866549" cy="888768"/>
          </a:xfrm>
          <a:prstGeom prst="rect">
            <a:avLst/>
          </a:prstGeom>
        </p:spPr>
      </p:pic>
      <p:pic>
        <p:nvPicPr>
          <p:cNvPr id="40" name="Bildobjekt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792" y="1460470"/>
            <a:ext cx="866549" cy="888768"/>
          </a:xfrm>
          <a:prstGeom prst="rect">
            <a:avLst/>
          </a:prstGeom>
        </p:spPr>
      </p:pic>
      <p:sp>
        <p:nvSpPr>
          <p:cNvPr id="26" name="Rubrik 40">
            <a:extLst>
              <a:ext uri="{FF2B5EF4-FFF2-40B4-BE49-F238E27FC236}">
                <a16:creationId xmlns:a16="http://schemas.microsoft.com/office/drawing/2014/main" id="{5716A9B2-8D95-274D-BB44-5289A2345850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5684602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Funkas designprocess</a:t>
            </a:r>
            <a:endParaRPr lang="sv-SE" dirty="0"/>
          </a:p>
        </p:txBody>
      </p:sp>
      <p:pic>
        <p:nvPicPr>
          <p:cNvPr id="43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C45E077C-4D82-FF4C-AFEA-C67478D99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296" y="1392873"/>
            <a:ext cx="998969" cy="10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D18B8BC6-C61A-BA44-9594-5883B17E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093" y="1397517"/>
            <a:ext cx="998969" cy="10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770EBEE3-FE65-704F-9B0D-7BCBD3A24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517" y="1389421"/>
            <a:ext cx="998969" cy="10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C3EE9DC8-A609-1042-BB49-7245B7435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650" y="1377895"/>
            <a:ext cx="998969" cy="10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00BC02FE-DF7D-FA4A-9096-2EF3C03F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412" y="1377895"/>
            <a:ext cx="998969" cy="10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2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480BC72B-39A0-D948-9A11-E6D0DCFE908B}"/>
              </a:ext>
            </a:extLst>
          </p:cNvPr>
          <p:cNvGrpSpPr/>
          <p:nvPr/>
        </p:nvGrpSpPr>
        <p:grpSpPr>
          <a:xfrm>
            <a:off x="827584" y="1059582"/>
            <a:ext cx="2808312" cy="3547556"/>
            <a:chOff x="827584" y="1059582"/>
            <a:chExt cx="2808312" cy="3547556"/>
          </a:xfrm>
        </p:grpSpPr>
        <p:sp>
          <p:nvSpPr>
            <p:cNvPr id="5" name="Ellips 4">
              <a:extLst>
                <a:ext uri="{FF2B5EF4-FFF2-40B4-BE49-F238E27FC236}">
                  <a16:creationId xmlns:a16="http://schemas.microsoft.com/office/drawing/2014/main" id="{57D5C72D-755A-C746-A50B-01D785981D87}"/>
                </a:ext>
              </a:extLst>
            </p:cNvPr>
            <p:cNvSpPr/>
            <p:nvPr/>
          </p:nvSpPr>
          <p:spPr>
            <a:xfrm>
              <a:off x="827584" y="1059582"/>
              <a:ext cx="2808312" cy="28083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45CEFF22-42AD-494D-9FFE-B9385728E176}"/>
                </a:ext>
              </a:extLst>
            </p:cNvPr>
            <p:cNvSpPr/>
            <p:nvPr/>
          </p:nvSpPr>
          <p:spPr>
            <a:xfrm>
              <a:off x="1148751" y="4083918"/>
              <a:ext cx="21659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2800" dirty="0"/>
                <a:t>Användare</a:t>
              </a:r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74D7BCAA-C798-EC45-A623-B8AE8F700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14" t="9651" r="4156" b="9368"/>
            <a:stretch/>
          </p:blipFill>
          <p:spPr>
            <a:xfrm>
              <a:off x="977856" y="1814677"/>
              <a:ext cx="2507768" cy="1298121"/>
            </a:xfrm>
            <a:prstGeom prst="rect">
              <a:avLst/>
            </a:prstGeom>
          </p:spPr>
        </p:pic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08756B60-380B-414E-8608-BC5364D4726F}"/>
              </a:ext>
            </a:extLst>
          </p:cNvPr>
          <p:cNvGrpSpPr/>
          <p:nvPr/>
        </p:nvGrpSpPr>
        <p:grpSpPr>
          <a:xfrm>
            <a:off x="5466819" y="1059582"/>
            <a:ext cx="2808312" cy="3574530"/>
            <a:chOff x="5466819" y="1059582"/>
            <a:chExt cx="2808312" cy="3574530"/>
          </a:xfrm>
        </p:grpSpPr>
        <p:sp>
          <p:nvSpPr>
            <p:cNvPr id="7" name="Ellips 6">
              <a:extLst>
                <a:ext uri="{FF2B5EF4-FFF2-40B4-BE49-F238E27FC236}">
                  <a16:creationId xmlns:a16="http://schemas.microsoft.com/office/drawing/2014/main" id="{A4FA6DC7-746D-F842-873D-7B719678C92B}"/>
                </a:ext>
              </a:extLst>
            </p:cNvPr>
            <p:cNvSpPr/>
            <p:nvPr/>
          </p:nvSpPr>
          <p:spPr>
            <a:xfrm>
              <a:off x="5466819" y="1059582"/>
              <a:ext cx="2808312" cy="28083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AF4FF314-0BD0-704C-B0D2-B9F9089D1B6B}"/>
                </a:ext>
              </a:extLst>
            </p:cNvPr>
            <p:cNvSpPr/>
            <p:nvPr/>
          </p:nvSpPr>
          <p:spPr>
            <a:xfrm>
              <a:off x="6011605" y="4110892"/>
              <a:ext cx="17187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2800" dirty="0" err="1"/>
                <a:t>Personas</a:t>
              </a:r>
              <a:endParaRPr lang="sv-SE" sz="2800" dirty="0"/>
            </a:p>
          </p:txBody>
        </p:sp>
        <p:pic>
          <p:nvPicPr>
            <p:cNvPr id="11" name="Bildobjekt 4" descr="En bild som visar text, pennteckning&#10;&#10;Beskrivning genererad med hög exakthet">
              <a:extLst>
                <a:ext uri="{FF2B5EF4-FFF2-40B4-BE49-F238E27FC236}">
                  <a16:creationId xmlns:a16="http://schemas.microsoft.com/office/drawing/2014/main" id="{D4530C2A-7088-C243-825C-7D6186D2B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43" t="8854" r="34221"/>
            <a:stretch/>
          </p:blipFill>
          <p:spPr>
            <a:xfrm>
              <a:off x="6376307" y="1174422"/>
              <a:ext cx="866143" cy="1249984"/>
            </a:xfrm>
            <a:prstGeom prst="rect">
              <a:avLst/>
            </a:prstGeom>
          </p:spPr>
        </p:pic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271A3DA5-C3AF-C94F-80AC-A0EB2448CEAC}"/>
                </a:ext>
              </a:extLst>
            </p:cNvPr>
            <p:cNvSpPr txBox="1"/>
            <p:nvPr/>
          </p:nvSpPr>
          <p:spPr>
            <a:xfrm>
              <a:off x="6071281" y="2424406"/>
              <a:ext cx="1851638" cy="1323439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b="1" dirty="0" err="1">
                  <a:solidFill>
                    <a:srgbClr val="333333"/>
                  </a:solidFill>
                </a:rPr>
                <a:t>Namn</a:t>
              </a:r>
              <a:r>
                <a:rPr lang="en-US" sz="800" b="1" dirty="0">
                  <a:solidFill>
                    <a:srgbClr val="333333"/>
                  </a:solidFill>
                </a:rPr>
                <a:t>: </a:t>
              </a:r>
              <a:r>
                <a:rPr lang="en-US" sz="800" dirty="0">
                  <a:solidFill>
                    <a:srgbClr val="333333"/>
                  </a:solidFill>
                </a:rPr>
                <a:t>Kim</a:t>
              </a:r>
              <a:br>
                <a:rPr lang="en-US" sz="800" dirty="0">
                  <a:solidFill>
                    <a:srgbClr val="333333"/>
                  </a:solidFill>
                </a:rPr>
              </a:br>
              <a:r>
                <a:rPr lang="en-US" sz="800" b="1" dirty="0" err="1">
                  <a:solidFill>
                    <a:srgbClr val="333333"/>
                  </a:solidFill>
                </a:rPr>
                <a:t>Ålder</a:t>
              </a:r>
              <a:r>
                <a:rPr lang="en-US" sz="800" b="1" dirty="0">
                  <a:solidFill>
                    <a:srgbClr val="333333"/>
                  </a:solidFill>
                </a:rPr>
                <a:t>: </a:t>
              </a:r>
              <a:r>
                <a:rPr lang="en-US" sz="800" dirty="0">
                  <a:solidFill>
                    <a:srgbClr val="333333"/>
                  </a:solidFill>
                </a:rPr>
                <a:t> 27 </a:t>
              </a:r>
              <a:r>
                <a:rPr lang="en-US" sz="800" dirty="0" err="1">
                  <a:solidFill>
                    <a:srgbClr val="333333"/>
                  </a:solidFill>
                </a:rPr>
                <a:t>år</a:t>
              </a:r>
              <a:br>
                <a:rPr lang="en-US" sz="800" dirty="0">
                  <a:solidFill>
                    <a:srgbClr val="333333"/>
                  </a:solidFill>
                </a:rPr>
              </a:br>
              <a:r>
                <a:rPr lang="en-US" sz="800" b="1" dirty="0" err="1">
                  <a:solidFill>
                    <a:srgbClr val="333333"/>
                  </a:solidFill>
                </a:rPr>
                <a:t>Yrke</a:t>
              </a:r>
              <a:r>
                <a:rPr lang="en-US" sz="800" b="1" dirty="0">
                  <a:solidFill>
                    <a:srgbClr val="333333"/>
                  </a:solidFill>
                </a:rPr>
                <a:t>: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Lärare</a:t>
              </a:r>
              <a:endParaRPr lang="en-US" sz="800" dirty="0">
                <a:solidFill>
                  <a:srgbClr val="333333"/>
                </a:solidFill>
              </a:endParaRPr>
            </a:p>
            <a:p>
              <a:endParaRPr lang="en-US" sz="800" dirty="0">
                <a:solidFill>
                  <a:srgbClr val="333333"/>
                </a:solidFill>
              </a:endParaRPr>
            </a:p>
            <a:p>
              <a:r>
                <a:rPr lang="en-US" sz="800" dirty="0">
                  <a:solidFill>
                    <a:srgbClr val="333333"/>
                  </a:solidFill>
                </a:rPr>
                <a:t>Kim </a:t>
              </a:r>
              <a:r>
                <a:rPr lang="en-US" sz="800" dirty="0" err="1">
                  <a:solidFill>
                    <a:srgbClr val="333333"/>
                  </a:solidFill>
                </a:rPr>
                <a:t>använder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schoolsoft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för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att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dela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resultat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och</a:t>
              </a:r>
              <a:r>
                <a:rPr lang="en-US" sz="800" dirty="0">
                  <a:solidFill>
                    <a:srgbClr val="333333"/>
                  </a:solidFill>
                </a:rPr>
                <a:t> information med </a:t>
              </a:r>
              <a:r>
                <a:rPr lang="en-US" sz="800" dirty="0" err="1">
                  <a:solidFill>
                    <a:srgbClr val="333333"/>
                  </a:solidFill>
                </a:rPr>
                <a:t>elever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och</a:t>
              </a:r>
              <a:r>
                <a:rPr lang="en-US" sz="800" dirty="0">
                  <a:solidFill>
                    <a:srgbClr val="333333"/>
                  </a:solidFill>
                </a:rPr>
                <a:t> </a:t>
              </a:r>
              <a:r>
                <a:rPr lang="en-US" sz="800" dirty="0" err="1">
                  <a:solidFill>
                    <a:srgbClr val="333333"/>
                  </a:solidFill>
                </a:rPr>
                <a:t>förädrar</a:t>
              </a:r>
              <a:r>
                <a:rPr lang="en-US" sz="800" dirty="0">
                  <a:solidFill>
                    <a:srgbClr val="333333"/>
                  </a:solidFill>
                </a:rPr>
                <a:t>. Kim har </a:t>
              </a:r>
              <a:r>
                <a:rPr lang="en-US" sz="800" dirty="0" err="1">
                  <a:solidFill>
                    <a:srgbClr val="333333"/>
                  </a:solidFill>
                </a:rPr>
                <a:t>Dyslexi</a:t>
              </a:r>
              <a:r>
                <a:rPr lang="en-US" sz="800" dirty="0">
                  <a:solidFill>
                    <a:srgbClr val="333333"/>
                  </a:solidFill>
                </a:rPr>
                <a:t>.</a:t>
              </a:r>
            </a:p>
            <a:p>
              <a:endParaRPr lang="sv-SE" sz="800" dirty="0"/>
            </a:p>
            <a:p>
              <a:endParaRPr lang="en-US" sz="800" dirty="0">
                <a:solidFill>
                  <a:srgbClr val="3333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84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66821BA-9ABC-0E43-9C29-7A9EC39DDA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Definiera målgrupper</a:t>
            </a:r>
          </a:p>
        </p:txBody>
      </p:sp>
    </p:spTree>
    <p:extLst>
      <p:ext uri="{BB962C8B-B14F-4D97-AF65-F5344CB8AC3E}">
        <p14:creationId xmlns:p14="http://schemas.microsoft.com/office/powerpoint/2010/main" val="8097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vinna. ">
            <a:extLst>
              <a:ext uri="{FF2B5EF4-FFF2-40B4-BE49-F238E27FC236}">
                <a16:creationId xmlns:a16="http://schemas.microsoft.com/office/drawing/2014/main" id="{C4236663-75CE-4A40-A79E-A0F3EFDBE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75" y="1394700"/>
            <a:ext cx="1585579" cy="1810076"/>
          </a:xfrm>
          <a:prstGeom prst="rect">
            <a:avLst/>
          </a:prstGeom>
        </p:spPr>
      </p:pic>
      <p:pic>
        <p:nvPicPr>
          <p:cNvPr id="8" name="Bildobjekt 7" descr="Man med två små barn i knät. ">
            <a:extLst>
              <a:ext uri="{FF2B5EF4-FFF2-40B4-BE49-F238E27FC236}">
                <a16:creationId xmlns:a16="http://schemas.microsoft.com/office/drawing/2014/main" id="{61CCADBF-83C0-D04D-8A6A-27F59E5A1B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r="19513" b="16463"/>
          <a:stretch/>
        </p:blipFill>
        <p:spPr>
          <a:xfrm>
            <a:off x="3741162" y="1347614"/>
            <a:ext cx="1719587" cy="1847286"/>
          </a:xfrm>
          <a:prstGeom prst="rect">
            <a:avLst/>
          </a:prstGeom>
        </p:spPr>
      </p:pic>
      <p:pic>
        <p:nvPicPr>
          <p:cNvPr id="10" name="Bildobjekt 9" descr="Äldre man med glasögon. ">
            <a:extLst>
              <a:ext uri="{FF2B5EF4-FFF2-40B4-BE49-F238E27FC236}">
                <a16:creationId xmlns:a16="http://schemas.microsoft.com/office/drawing/2014/main" id="{6A8FA1EE-96BF-D343-91E6-265BA4C83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5" y="1388990"/>
            <a:ext cx="1450143" cy="1805910"/>
          </a:xfrm>
          <a:prstGeom prst="rect">
            <a:avLst/>
          </a:prstGeom>
        </p:spPr>
      </p:pic>
      <p:pic>
        <p:nvPicPr>
          <p:cNvPr id="12" name="Bildobjekt 11" descr="Kvinna. ">
            <a:extLst>
              <a:ext uri="{FF2B5EF4-FFF2-40B4-BE49-F238E27FC236}">
                <a16:creationId xmlns:a16="http://schemas.microsoft.com/office/drawing/2014/main" id="{1B943EDF-8B93-7A44-A0D0-C06DADD9B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17" y="1387376"/>
            <a:ext cx="1462528" cy="180752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5E5CB2F-C973-B641-A431-F0283BC421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4" t="10837" r="28413" b="37931"/>
          <a:stretch/>
        </p:blipFill>
        <p:spPr>
          <a:xfrm>
            <a:off x="7273161" y="1394700"/>
            <a:ext cx="1475303" cy="18002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DCFE59A-CCFD-0444-8E48-D27823ABBC98}"/>
              </a:ext>
            </a:extLst>
          </p:cNvPr>
          <p:cNvSpPr/>
          <p:nvPr/>
        </p:nvSpPr>
        <p:spPr>
          <a:xfrm>
            <a:off x="1879411" y="627534"/>
            <a:ext cx="5443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000" b="1" dirty="0" err="1"/>
              <a:t>Definiera</a:t>
            </a:r>
            <a:r>
              <a:rPr lang="en" sz="2000" b="1" dirty="0"/>
              <a:t> </a:t>
            </a:r>
            <a:r>
              <a:rPr lang="en" sz="2000" b="1" dirty="0" err="1"/>
              <a:t>målgrupper</a:t>
            </a:r>
            <a:endParaRPr lang="en" sz="2000" b="1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CD1EEB88-66D7-554A-BBAC-E22C34BC4593}"/>
              </a:ext>
            </a:extLst>
          </p:cNvPr>
          <p:cNvSpPr txBox="1">
            <a:spLocks/>
          </p:cNvSpPr>
          <p:nvPr/>
        </p:nvSpPr>
        <p:spPr>
          <a:xfrm>
            <a:off x="1429649" y="3561956"/>
            <a:ext cx="6284701" cy="13860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" dirty="0" err="1"/>
              <a:t>Människor</a:t>
            </a:r>
            <a:r>
              <a:rPr lang="en" dirty="0"/>
              <a:t> 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är</a:t>
            </a:r>
            <a:r>
              <a:rPr lang="en" dirty="0"/>
              <a:t> </a:t>
            </a:r>
            <a:r>
              <a:rPr lang="en" dirty="0" err="1"/>
              <a:t>påverkade</a:t>
            </a:r>
            <a:r>
              <a:rPr lang="en" dirty="0"/>
              <a:t> av </a:t>
            </a:r>
            <a:r>
              <a:rPr lang="en" dirty="0" err="1"/>
              <a:t>en</a:t>
            </a:r>
            <a:r>
              <a:rPr lang="en" dirty="0"/>
              <a:t> process </a:t>
            </a:r>
            <a:r>
              <a:rPr lang="en" dirty="0" err="1"/>
              <a:t>på</a:t>
            </a:r>
            <a:r>
              <a:rPr lang="en" dirty="0"/>
              <a:t> </a:t>
            </a:r>
            <a:r>
              <a:rPr lang="en" dirty="0" err="1"/>
              <a:t>likartade</a:t>
            </a:r>
            <a:r>
              <a:rPr lang="en" dirty="0"/>
              <a:t> </a:t>
            </a:r>
            <a:r>
              <a:rPr lang="en" dirty="0" err="1"/>
              <a:t>sätt</a:t>
            </a:r>
            <a:r>
              <a:rPr lang="en" dirty="0"/>
              <a:t>, 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verkar</a:t>
            </a:r>
            <a:r>
              <a:rPr lang="en" dirty="0"/>
              <a:t> ha </a:t>
            </a:r>
            <a:r>
              <a:rPr lang="en" dirty="0" err="1"/>
              <a:t>ungefär</a:t>
            </a:r>
            <a:r>
              <a:rPr lang="en" dirty="0"/>
              <a:t> </a:t>
            </a:r>
            <a:r>
              <a:rPr lang="en" dirty="0" err="1"/>
              <a:t>samma</a:t>
            </a:r>
            <a:r>
              <a:rPr lang="en" dirty="0"/>
              <a:t> </a:t>
            </a:r>
            <a:r>
              <a:rPr lang="en" dirty="0" err="1"/>
              <a:t>behov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138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">
            <a:extLst>
              <a:ext uri="{FF2B5EF4-FFF2-40B4-BE49-F238E27FC236}">
                <a16:creationId xmlns:a16="http://schemas.microsoft.com/office/drawing/2014/main" id="{200943E5-4100-3A42-918F-CC471C200655}"/>
              </a:ext>
            </a:extLst>
          </p:cNvPr>
          <p:cNvSpPr txBox="1">
            <a:spLocks/>
          </p:cNvSpPr>
          <p:nvPr/>
        </p:nvSpPr>
        <p:spPr>
          <a:xfrm>
            <a:off x="819614" y="450737"/>
            <a:ext cx="7504771" cy="183108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400" b="1" dirty="0"/>
              <a:t>Definiera målgrupper</a:t>
            </a:r>
          </a:p>
          <a:p>
            <a:endParaRPr lang="sv-SE" sz="3400" dirty="0"/>
          </a:p>
          <a:p>
            <a:r>
              <a:rPr lang="sv-SE" sz="3400" dirty="0"/>
              <a:t>Utifrån roller i relation till tjänsten du ska designa</a:t>
            </a:r>
          </a:p>
          <a:p>
            <a:endParaRPr lang="sv-SE" sz="3400" dirty="0"/>
          </a:p>
          <a:p>
            <a:r>
              <a:rPr lang="sv-SE" sz="3400" dirty="0"/>
              <a:t>Inte utifrån egenskaper som till exempel kön, ålder eller funktionsnedsättning.</a:t>
            </a:r>
          </a:p>
          <a:p>
            <a:pPr algn="ctr"/>
            <a:endParaRPr lang="sv-SE" sz="3400" dirty="0"/>
          </a:p>
          <a:p>
            <a:pPr algn="ctr"/>
            <a:endParaRPr lang="sv-SE" sz="3400" dirty="0"/>
          </a:p>
        </p:txBody>
      </p:sp>
    </p:spTree>
    <p:extLst>
      <p:ext uri="{BB962C8B-B14F-4D97-AF65-F5344CB8AC3E}">
        <p14:creationId xmlns:p14="http://schemas.microsoft.com/office/powerpoint/2010/main" val="11153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">
            <a:extLst>
              <a:ext uri="{FF2B5EF4-FFF2-40B4-BE49-F238E27FC236}">
                <a16:creationId xmlns:a16="http://schemas.microsoft.com/office/drawing/2014/main" id="{DF6438FE-69C0-8F4A-A814-0DE70C99FA99}"/>
              </a:ext>
            </a:extLst>
          </p:cNvPr>
          <p:cNvSpPr txBox="1">
            <a:spLocks/>
          </p:cNvSpPr>
          <p:nvPr/>
        </p:nvSpPr>
        <p:spPr>
          <a:xfrm>
            <a:off x="914400" y="858645"/>
            <a:ext cx="7605131" cy="1524676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sv-SE" sz="2800" dirty="0">
                <a:latin typeface="Century Gothic"/>
              </a:rPr>
              <a:t>När vi sen gör ett urval </a:t>
            </a:r>
            <a:r>
              <a:rPr lang="sv-SE" sz="2800" b="1" dirty="0">
                <a:latin typeface="Century Gothic"/>
              </a:rPr>
              <a:t>inom målgruppen </a:t>
            </a:r>
            <a:r>
              <a:rPr lang="sv-SE" sz="2800" dirty="0">
                <a:latin typeface="Century Gothic"/>
              </a:rPr>
              <a:t>då tar vi med egenskaperna och försöker få en jämn spridning av män, kvinnor, olika åldrar och personer med olika former av funktionsnedsättningar</a:t>
            </a:r>
          </a:p>
        </p:txBody>
      </p:sp>
    </p:spTree>
    <p:extLst>
      <p:ext uri="{BB962C8B-B14F-4D97-AF65-F5344CB8AC3E}">
        <p14:creationId xmlns:p14="http://schemas.microsoft.com/office/powerpoint/2010/main" val="41703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66821BA-9ABC-0E43-9C29-7A9EC39DDA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Användningstester</a:t>
            </a:r>
          </a:p>
        </p:txBody>
      </p:sp>
    </p:spTree>
    <p:extLst>
      <p:ext uri="{BB962C8B-B14F-4D97-AF65-F5344CB8AC3E}">
        <p14:creationId xmlns:p14="http://schemas.microsoft.com/office/powerpoint/2010/main" val="27164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Folkmassa. ">
            <a:extLst>
              <a:ext uri="{FF2B5EF4-FFF2-40B4-BE49-F238E27FC236}">
                <a16:creationId xmlns:a16="http://schemas.microsoft.com/office/drawing/2014/main" id="{4C0A7357-D09A-4347-96CE-0237AC886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18215" r="-195" b="13305"/>
          <a:stretch/>
        </p:blipFill>
        <p:spPr>
          <a:xfrm>
            <a:off x="0" y="0"/>
            <a:ext cx="9162048" cy="5143500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BE2D57CB-5BE1-C740-893B-1BF5C7FFE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1720" y="1707750"/>
            <a:ext cx="5472608" cy="1728000"/>
          </a:xfrm>
        </p:spPr>
        <p:txBody>
          <a:bodyPr/>
          <a:lstStyle/>
          <a:p>
            <a:r>
              <a:rPr lang="sv-SE"/>
              <a:t>   </a:t>
            </a:r>
            <a:r>
              <a:rPr lang="sv-SE" err="1"/>
              <a:t>Involve</a:t>
            </a:r>
            <a:r>
              <a:rPr lang="sv-SE"/>
              <a:t> the </a:t>
            </a:r>
            <a:r>
              <a:rPr lang="sv-SE" err="1"/>
              <a:t>users</a:t>
            </a:r>
            <a:r>
              <a:rPr lang="sv-SE"/>
              <a:t>!</a:t>
            </a:r>
          </a:p>
        </p:txBody>
      </p:sp>
      <p:pic>
        <p:nvPicPr>
          <p:cNvPr id="4" name="Bildobjekt 3" descr="Folkmassa. ">
            <a:extLst>
              <a:ext uri="{FF2B5EF4-FFF2-40B4-BE49-F238E27FC236}">
                <a16:creationId xmlns:a16="http://schemas.microsoft.com/office/drawing/2014/main" id="{5E74BDDB-0977-B348-A746-3B184747F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18215" r="-195" b="13305"/>
          <a:stretch/>
        </p:blipFill>
        <p:spPr>
          <a:xfrm>
            <a:off x="152400" y="152400"/>
            <a:ext cx="9162048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7E9D45-1A2A-2143-AAD7-9BC8C5F880EA}"/>
              </a:ext>
            </a:extLst>
          </p:cNvPr>
          <p:cNvSpPr txBox="1">
            <a:spLocks/>
          </p:cNvSpPr>
          <p:nvPr/>
        </p:nvSpPr>
        <p:spPr>
          <a:xfrm>
            <a:off x="3923928" y="3431932"/>
            <a:ext cx="4968552" cy="2002729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3200" dirty="0"/>
              <a:t>Användningstester är nyckeln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52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99D1CAF-3E58-4348-B52E-4463C2B3D9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3827" y="1905712"/>
            <a:ext cx="6816345" cy="2209087"/>
          </a:xfrm>
        </p:spPr>
        <p:txBody>
          <a:bodyPr>
            <a:normAutofit/>
          </a:bodyPr>
          <a:lstStyle/>
          <a:p>
            <a:pPr algn="ctr">
              <a:lnSpc>
                <a:spcPct val="170000"/>
              </a:lnSpc>
            </a:pPr>
            <a:r>
              <a:rPr lang="sv-SE" dirty="0"/>
              <a:t>Presentationsrunda</a:t>
            </a:r>
          </a:p>
        </p:txBody>
      </p:sp>
    </p:spTree>
    <p:extLst>
      <p:ext uri="{BB962C8B-B14F-4D97-AF65-F5344CB8AC3E}">
        <p14:creationId xmlns:p14="http://schemas.microsoft.com/office/powerpoint/2010/main" val="3583330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C24797-594C-C84F-B86E-BA5BC7D5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3809088" cy="699404"/>
          </a:xfrm>
        </p:spPr>
        <p:txBody>
          <a:bodyPr/>
          <a:lstStyle/>
          <a:p>
            <a:r>
              <a:rPr lang="sv-SE" dirty="0"/>
              <a:t>Vad testar vi?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9DF563B-6FC5-9F41-8278-2EBE29D20B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708" y="1726313"/>
            <a:ext cx="5400000" cy="3075974"/>
          </a:xfrm>
        </p:spPr>
        <p:txBody>
          <a:bodyPr/>
          <a:lstStyle/>
          <a:p>
            <a:r>
              <a:rPr lang="sv-SE" dirty="0"/>
              <a:t>Koncept – </a:t>
            </a:r>
            <a:r>
              <a:rPr lang="sv-SE" dirty="0" err="1"/>
              <a:t>Mockups</a:t>
            </a:r>
            <a:r>
              <a:rPr lang="sv-SE" dirty="0"/>
              <a:t>, prototyper</a:t>
            </a:r>
          </a:p>
          <a:p>
            <a:r>
              <a:rPr lang="sv-SE" dirty="0"/>
              <a:t>Web sites</a:t>
            </a:r>
          </a:p>
          <a:p>
            <a:r>
              <a:rPr lang="sv-SE" dirty="0"/>
              <a:t>E-services</a:t>
            </a:r>
          </a:p>
          <a:p>
            <a:r>
              <a:rPr lang="sv-SE" dirty="0"/>
              <a:t>Andra processer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8AB1478-05A4-F34F-AF13-B9679AB28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8" y="1726313"/>
            <a:ext cx="2245524" cy="22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C24797-594C-C84F-B86E-BA5BC7D5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594560" cy="699404"/>
          </a:xfrm>
        </p:spPr>
        <p:txBody>
          <a:bodyPr/>
          <a:lstStyle/>
          <a:p>
            <a:r>
              <a:rPr lang="sv-SE" dirty="0"/>
              <a:t>Hur testar Funka?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9DF563B-6FC5-9F41-8278-2EBE29D20B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708" y="1726313"/>
            <a:ext cx="5400000" cy="3075974"/>
          </a:xfrm>
        </p:spPr>
        <p:txBody>
          <a:bodyPr/>
          <a:lstStyle/>
          <a:p>
            <a:r>
              <a:rPr lang="sv-SE" dirty="0" err="1"/>
              <a:t>Traditionelal</a:t>
            </a:r>
            <a:r>
              <a:rPr lang="sv-SE" dirty="0"/>
              <a:t> användartester</a:t>
            </a:r>
          </a:p>
          <a:p>
            <a:r>
              <a:rPr lang="sv-SE" dirty="0"/>
              <a:t>Fokus grupper</a:t>
            </a:r>
          </a:p>
          <a:p>
            <a:r>
              <a:rPr lang="sv-SE" dirty="0"/>
              <a:t>Online </a:t>
            </a:r>
            <a:r>
              <a:rPr lang="sv-SE" dirty="0" err="1"/>
              <a:t>surveys</a:t>
            </a:r>
            <a:endParaRPr lang="sv-SE" dirty="0"/>
          </a:p>
          <a:p>
            <a:r>
              <a:rPr lang="sv-SE" dirty="0"/>
              <a:t>Test på distans</a:t>
            </a:r>
          </a:p>
          <a:p>
            <a:r>
              <a:rPr lang="sv-SE" dirty="0"/>
              <a:t>Eye-</a:t>
            </a:r>
            <a:r>
              <a:rPr lang="sv-SE" dirty="0" err="1"/>
              <a:t>tracking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8AB1478-05A4-F34F-AF13-B9679AB28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8" y="1726313"/>
            <a:ext cx="2245524" cy="22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31631" y="610802"/>
            <a:ext cx="3033235" cy="699404"/>
          </a:xfrm>
        </p:spPr>
        <p:txBody>
          <a:bodyPr/>
          <a:lstStyle/>
          <a:p>
            <a:r>
              <a:rPr lang="en" dirty="0" err="1"/>
              <a:t>Processen</a:t>
            </a:r>
            <a:endParaRPr lang="nb-NO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1031631" y="1563638"/>
            <a:ext cx="6636713" cy="307597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dirty="0" err="1"/>
              <a:t>Definiera</a:t>
            </a:r>
            <a:r>
              <a:rPr lang="nb-NO" dirty="0"/>
              <a:t> målgrupper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5-10 testpersoner (3-5 i </a:t>
            </a:r>
            <a:r>
              <a:rPr lang="nb-NO" dirty="0" err="1"/>
              <a:t>varje</a:t>
            </a:r>
            <a:r>
              <a:rPr lang="nb-NO" dirty="0"/>
              <a:t> </a:t>
            </a:r>
            <a:r>
              <a:rPr lang="nb-NO" dirty="0" err="1"/>
              <a:t>målgrupp</a:t>
            </a:r>
            <a:r>
              <a:rPr lang="nb-NO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Rekrytera testpersoner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Skriva testscenarion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err="1"/>
              <a:t>Utföra</a:t>
            </a:r>
            <a:r>
              <a:rPr lang="nb-NO" dirty="0"/>
              <a:t> test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err="1"/>
              <a:t>Analysera</a:t>
            </a:r>
            <a:r>
              <a:rPr lang="nb-NO" dirty="0"/>
              <a:t> </a:t>
            </a:r>
            <a:r>
              <a:rPr lang="nb-NO" dirty="0" err="1"/>
              <a:t>resultaten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392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31631" y="610802"/>
            <a:ext cx="3062089" cy="699404"/>
          </a:xfrm>
        </p:spPr>
        <p:txBody>
          <a:bodyPr/>
          <a:lstStyle/>
          <a:p>
            <a:r>
              <a:rPr lang="en" dirty="0"/>
              <a:t>Test </a:t>
            </a:r>
            <a:r>
              <a:rPr lang="en" dirty="0" err="1"/>
              <a:t>grupp</a:t>
            </a:r>
            <a:endParaRPr lang="nb-NO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1054939" y="1923678"/>
            <a:ext cx="7056328" cy="3075974"/>
          </a:xfrm>
        </p:spPr>
        <p:txBody>
          <a:bodyPr/>
          <a:lstStyle/>
          <a:p>
            <a:r>
              <a:rPr lang="nb-NO" dirty="0" err="1"/>
              <a:t>Läs</a:t>
            </a:r>
            <a:r>
              <a:rPr lang="nb-NO" dirty="0"/>
              <a:t> </a:t>
            </a:r>
            <a:r>
              <a:rPr lang="nb-NO" dirty="0" err="1"/>
              <a:t>och</a:t>
            </a:r>
            <a:r>
              <a:rPr lang="nb-NO" dirty="0"/>
              <a:t> </a:t>
            </a:r>
            <a:r>
              <a:rPr lang="nb-NO" dirty="0" err="1"/>
              <a:t>skrivsvårigheter</a:t>
            </a:r>
            <a:endParaRPr lang="nb-NO" dirty="0"/>
          </a:p>
          <a:p>
            <a:r>
              <a:rPr lang="sv-SE" dirty="0"/>
              <a:t>Kognitiva </a:t>
            </a:r>
            <a:r>
              <a:rPr lang="sv-SE" dirty="0" err="1"/>
              <a:t>funktionnedsättningar</a:t>
            </a:r>
            <a:endParaRPr lang="sv-SE" dirty="0"/>
          </a:p>
          <a:p>
            <a:r>
              <a:rPr lang="sv-SE" dirty="0"/>
              <a:t>Nedsatt syn</a:t>
            </a:r>
          </a:p>
          <a:p>
            <a:r>
              <a:rPr lang="nb-NO" dirty="0" err="1"/>
              <a:t>Äldre</a:t>
            </a:r>
            <a:endParaRPr lang="nb-NO" dirty="0"/>
          </a:p>
          <a:p>
            <a:r>
              <a:rPr lang="nb-NO" dirty="0"/>
              <a:t>Inga </a:t>
            </a:r>
            <a:r>
              <a:rPr lang="nb-NO" dirty="0" err="1"/>
              <a:t>funktionsnedsättningar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37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460E116-AAC2-3A42-89FC-532458991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64554"/>
            <a:ext cx="9180512" cy="61001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23928" y="3678153"/>
            <a:ext cx="4968552" cy="151028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3200" dirty="0"/>
              <a:t>Rekrytering</a:t>
            </a:r>
            <a:endParaRPr lang="sv-SE" sz="29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0" y="423028"/>
            <a:ext cx="3366660" cy="699404"/>
          </a:xfrm>
        </p:spPr>
        <p:txBody>
          <a:bodyPr/>
          <a:lstStyle/>
          <a:p>
            <a:r>
              <a:rPr lang="sv-SE" dirty="0"/>
              <a:t>Innan testet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467545" y="1275606"/>
            <a:ext cx="6408712" cy="3508816"/>
          </a:xfrm>
        </p:spPr>
        <p:txBody>
          <a:bodyPr>
            <a:normAutofit lnSpcReduction="10000"/>
          </a:bodyPr>
          <a:lstStyle/>
          <a:p>
            <a:r>
              <a:rPr lang="en" dirty="0"/>
              <a:t>“Vi </a:t>
            </a:r>
            <a:r>
              <a:rPr lang="en" dirty="0" err="1"/>
              <a:t>testar</a:t>
            </a:r>
            <a:r>
              <a:rPr lang="en" dirty="0"/>
              <a:t> </a:t>
            </a:r>
            <a:r>
              <a:rPr lang="en" dirty="0" err="1"/>
              <a:t>inte</a:t>
            </a:r>
            <a:r>
              <a:rPr lang="en" dirty="0"/>
              <a:t> dig, vi </a:t>
            </a:r>
            <a:r>
              <a:rPr lang="en" dirty="0" err="1"/>
              <a:t>testar</a:t>
            </a:r>
            <a:r>
              <a:rPr lang="en" dirty="0"/>
              <a:t> </a:t>
            </a:r>
            <a:r>
              <a:rPr lang="en" dirty="0" err="1"/>
              <a:t>tjänsten</a:t>
            </a:r>
            <a:r>
              <a:rPr lang="en" dirty="0"/>
              <a:t>. Vi </a:t>
            </a:r>
            <a:r>
              <a:rPr lang="en" dirty="0" err="1"/>
              <a:t>förväntar</a:t>
            </a:r>
            <a:r>
              <a:rPr lang="en" dirty="0"/>
              <a:t> </a:t>
            </a:r>
            <a:r>
              <a:rPr lang="en" dirty="0" err="1"/>
              <a:t>oss</a:t>
            </a:r>
            <a:r>
              <a:rPr lang="en" dirty="0"/>
              <a:t> </a:t>
            </a:r>
            <a:r>
              <a:rPr lang="en" dirty="0" err="1"/>
              <a:t>att</a:t>
            </a:r>
            <a:r>
              <a:rPr lang="en" dirty="0"/>
              <a:t> det </a:t>
            </a:r>
            <a:r>
              <a:rPr lang="en" dirty="0" err="1"/>
              <a:t>kan</a:t>
            </a:r>
            <a:r>
              <a:rPr lang="en" dirty="0"/>
              <a:t> </a:t>
            </a:r>
            <a:r>
              <a:rPr lang="en" dirty="0" err="1"/>
              <a:t>finnas</a:t>
            </a:r>
            <a:r>
              <a:rPr lang="en" dirty="0"/>
              <a:t> problem.”</a:t>
            </a:r>
          </a:p>
          <a:p>
            <a:r>
              <a:rPr lang="en" dirty="0"/>
              <a:t>“</a:t>
            </a:r>
            <a:r>
              <a:rPr lang="en" dirty="0" err="1"/>
              <a:t>Är</a:t>
            </a:r>
            <a:r>
              <a:rPr lang="en" dirty="0"/>
              <a:t> det OK </a:t>
            </a:r>
            <a:r>
              <a:rPr lang="en" dirty="0" err="1"/>
              <a:t>att</a:t>
            </a:r>
            <a:r>
              <a:rPr lang="en" dirty="0"/>
              <a:t> </a:t>
            </a:r>
            <a:r>
              <a:rPr lang="en" dirty="0" err="1"/>
              <a:t>spela</a:t>
            </a:r>
            <a:r>
              <a:rPr lang="en" dirty="0"/>
              <a:t> in?”</a:t>
            </a:r>
          </a:p>
          <a:p>
            <a:r>
              <a:rPr lang="en" dirty="0"/>
              <a:t>”Du </a:t>
            </a:r>
            <a:r>
              <a:rPr lang="en" dirty="0" err="1"/>
              <a:t>behöver</a:t>
            </a:r>
            <a:r>
              <a:rPr lang="en" dirty="0"/>
              <a:t> </a:t>
            </a:r>
            <a:r>
              <a:rPr lang="en" dirty="0" err="1"/>
              <a:t>inte</a:t>
            </a:r>
            <a:r>
              <a:rPr lang="en" dirty="0"/>
              <a:t> </a:t>
            </a:r>
            <a:r>
              <a:rPr lang="en" dirty="0" err="1"/>
              <a:t>vara</a:t>
            </a:r>
            <a:r>
              <a:rPr lang="en" dirty="0"/>
              <a:t> </a:t>
            </a:r>
            <a:r>
              <a:rPr lang="en" dirty="0" err="1"/>
              <a:t>rädd</a:t>
            </a:r>
            <a:r>
              <a:rPr lang="en" dirty="0"/>
              <a:t> </a:t>
            </a:r>
            <a:r>
              <a:rPr lang="en" dirty="0" err="1"/>
              <a:t>att</a:t>
            </a:r>
            <a:r>
              <a:rPr lang="en" dirty="0"/>
              <a:t> </a:t>
            </a:r>
            <a:r>
              <a:rPr lang="en" dirty="0" err="1"/>
              <a:t>såra</a:t>
            </a:r>
            <a:r>
              <a:rPr lang="en" dirty="0"/>
              <a:t> </a:t>
            </a:r>
            <a:r>
              <a:rPr lang="en" dirty="0" err="1"/>
              <a:t>oss</a:t>
            </a:r>
            <a:r>
              <a:rPr lang="en" dirty="0"/>
              <a:t>. Tala </a:t>
            </a:r>
            <a:r>
              <a:rPr lang="en" dirty="0" err="1"/>
              <a:t>öppet</a:t>
            </a:r>
            <a:r>
              <a:rPr lang="en" dirty="0"/>
              <a:t> </a:t>
            </a:r>
            <a:r>
              <a:rPr lang="en" dirty="0" err="1"/>
              <a:t>och</a:t>
            </a:r>
            <a:r>
              <a:rPr lang="en" dirty="0"/>
              <a:t> </a:t>
            </a:r>
            <a:r>
              <a:rPr lang="en" dirty="0" err="1"/>
              <a:t>säg</a:t>
            </a:r>
            <a:r>
              <a:rPr lang="en" dirty="0"/>
              <a:t> </a:t>
            </a:r>
            <a:r>
              <a:rPr lang="en" dirty="0" err="1"/>
              <a:t>vad</a:t>
            </a:r>
            <a:r>
              <a:rPr lang="en" dirty="0"/>
              <a:t> </a:t>
            </a:r>
            <a:r>
              <a:rPr lang="en" dirty="0" err="1"/>
              <a:t>tu</a:t>
            </a:r>
            <a:r>
              <a:rPr lang="en" dirty="0"/>
              <a:t> </a:t>
            </a:r>
            <a:r>
              <a:rPr lang="en" dirty="0" err="1"/>
              <a:t>tänker</a:t>
            </a:r>
            <a:r>
              <a:rPr lang="en" dirty="0"/>
              <a:t>. ”</a:t>
            </a:r>
          </a:p>
          <a:p>
            <a:r>
              <a:rPr lang="en" dirty="0"/>
              <a:t>“Du </a:t>
            </a:r>
            <a:r>
              <a:rPr lang="en" dirty="0" err="1"/>
              <a:t>kan</a:t>
            </a:r>
            <a:r>
              <a:rPr lang="en" dirty="0"/>
              <a:t> </a:t>
            </a:r>
            <a:r>
              <a:rPr lang="en" dirty="0" err="1"/>
              <a:t>fråga</a:t>
            </a:r>
            <a:r>
              <a:rPr lang="en" dirty="0"/>
              <a:t> </a:t>
            </a:r>
            <a:r>
              <a:rPr lang="en" dirty="0" err="1"/>
              <a:t>oss</a:t>
            </a:r>
            <a:r>
              <a:rPr lang="en" dirty="0"/>
              <a:t> men vi </a:t>
            </a:r>
            <a:r>
              <a:rPr lang="en" dirty="0" err="1"/>
              <a:t>hjälper</a:t>
            </a:r>
            <a:r>
              <a:rPr lang="en" dirty="0"/>
              <a:t> </a:t>
            </a:r>
            <a:r>
              <a:rPr lang="en" dirty="0" err="1"/>
              <a:t>kanske</a:t>
            </a:r>
            <a:r>
              <a:rPr lang="en" dirty="0"/>
              <a:t> </a:t>
            </a:r>
            <a:r>
              <a:rPr lang="en" dirty="0" err="1"/>
              <a:t>inte</a:t>
            </a:r>
            <a:r>
              <a:rPr lang="en" dirty="0"/>
              <a:t> till. “</a:t>
            </a:r>
          </a:p>
          <a:p>
            <a:r>
              <a:rPr lang="en" dirty="0"/>
              <a:t>“Vi </a:t>
            </a:r>
            <a:r>
              <a:rPr lang="en" dirty="0" err="1"/>
              <a:t>kan</a:t>
            </a:r>
            <a:r>
              <a:rPr lang="en" dirty="0"/>
              <a:t> ta paus </a:t>
            </a:r>
            <a:r>
              <a:rPr lang="en" dirty="0" err="1"/>
              <a:t>när</a:t>
            </a:r>
            <a:r>
              <a:rPr lang="en" dirty="0"/>
              <a:t> 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helst</a:t>
            </a:r>
            <a:r>
              <a:rPr lang="en" dirty="0"/>
              <a:t>. ”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734F5BB-3F74-BE43-86AA-C20122725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47" y="359078"/>
            <a:ext cx="1776786" cy="17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0" y="422884"/>
            <a:ext cx="3409941" cy="699404"/>
          </a:xfrm>
        </p:spPr>
        <p:txBody>
          <a:bodyPr/>
          <a:lstStyle/>
          <a:p>
            <a:r>
              <a:rPr lang="sv-SE" dirty="0"/>
              <a:t>Utföra testet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683567" y="1546134"/>
            <a:ext cx="7272809" cy="3238288"/>
          </a:xfrm>
        </p:spPr>
        <p:txBody>
          <a:bodyPr>
            <a:normAutofit/>
          </a:bodyPr>
          <a:lstStyle/>
          <a:p>
            <a:r>
              <a:rPr lang="en" dirty="0"/>
              <a:t>45-60 min per </a:t>
            </a:r>
            <a:r>
              <a:rPr lang="en" dirty="0" err="1"/>
              <a:t>testperson</a:t>
            </a:r>
            <a:endParaRPr lang="en" dirty="0"/>
          </a:p>
          <a:p>
            <a:r>
              <a:rPr lang="en" dirty="0" err="1"/>
              <a:t>Spela</a:t>
            </a:r>
            <a:r>
              <a:rPr lang="en" dirty="0"/>
              <a:t> in </a:t>
            </a:r>
            <a:r>
              <a:rPr lang="en" dirty="0" err="1"/>
              <a:t>skärmen</a:t>
            </a:r>
            <a:r>
              <a:rPr lang="en" dirty="0"/>
              <a:t> </a:t>
            </a:r>
            <a:r>
              <a:rPr lang="en" dirty="0" err="1"/>
              <a:t>och</a:t>
            </a:r>
            <a:r>
              <a:rPr lang="en" dirty="0"/>
              <a:t> </a:t>
            </a:r>
            <a:r>
              <a:rPr lang="en" dirty="0" err="1"/>
              <a:t>ljud</a:t>
            </a:r>
            <a:endParaRPr lang="en" dirty="0"/>
          </a:p>
          <a:p>
            <a:r>
              <a:rPr lang="en" dirty="0"/>
              <a:t>Med </a:t>
            </a:r>
            <a:r>
              <a:rPr lang="en" dirty="0" err="1"/>
              <a:t>eller</a:t>
            </a:r>
            <a:r>
              <a:rPr lang="en" dirty="0"/>
              <a:t> </a:t>
            </a:r>
            <a:r>
              <a:rPr lang="en" dirty="0" err="1"/>
              <a:t>utan</a:t>
            </a:r>
            <a:r>
              <a:rPr lang="en" dirty="0"/>
              <a:t> eye-tracking</a:t>
            </a:r>
          </a:p>
          <a:p>
            <a:r>
              <a:rPr lang="en" dirty="0" err="1"/>
              <a:t>Behövs</a:t>
            </a:r>
            <a:r>
              <a:rPr lang="en" dirty="0"/>
              <a:t> </a:t>
            </a:r>
            <a:r>
              <a:rPr lang="en" dirty="0" err="1"/>
              <a:t>hjälpmedel</a:t>
            </a:r>
            <a:r>
              <a:rPr lang="en" dirty="0"/>
              <a:t>? </a:t>
            </a:r>
            <a:r>
              <a:rPr lang="en" dirty="0" err="1"/>
              <a:t>Ofta</a:t>
            </a:r>
            <a:r>
              <a:rPr lang="en" dirty="0"/>
              <a:t> </a:t>
            </a:r>
            <a:r>
              <a:rPr lang="en" dirty="0" err="1"/>
              <a:t>testpersonens</a:t>
            </a:r>
            <a:r>
              <a:rPr lang="en" dirty="0"/>
              <a:t> </a:t>
            </a:r>
            <a:r>
              <a:rPr lang="en" dirty="0" err="1"/>
              <a:t>egna</a:t>
            </a:r>
            <a:r>
              <a:rPr lang="en" dirty="0"/>
              <a:t>. </a:t>
            </a:r>
          </a:p>
          <a:p>
            <a:r>
              <a:rPr lang="en" dirty="0" err="1"/>
              <a:t>Talkaloud</a:t>
            </a:r>
            <a:endParaRPr lang="en" dirty="0"/>
          </a:p>
          <a:p>
            <a:r>
              <a:rPr lang="en" dirty="0" err="1"/>
              <a:t>En</a:t>
            </a:r>
            <a:r>
              <a:rPr lang="en" dirty="0"/>
              <a:t> 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leder</a:t>
            </a:r>
            <a:r>
              <a:rPr lang="en" dirty="0"/>
              <a:t> </a:t>
            </a:r>
            <a:r>
              <a:rPr lang="en" dirty="0" err="1"/>
              <a:t>och</a:t>
            </a:r>
            <a:r>
              <a:rPr lang="en" dirty="0"/>
              <a:t> </a:t>
            </a:r>
            <a:r>
              <a:rPr lang="en" dirty="0" err="1"/>
              <a:t>en</a:t>
            </a:r>
            <a:r>
              <a:rPr lang="en" dirty="0"/>
              <a:t> 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granskar</a:t>
            </a:r>
            <a:endParaRPr lang="en" dirty="0"/>
          </a:p>
          <a:p>
            <a:r>
              <a:rPr lang="en" dirty="0"/>
              <a:t>Giveaways (</a:t>
            </a:r>
            <a:r>
              <a:rPr lang="en" dirty="0" err="1"/>
              <a:t>värda</a:t>
            </a:r>
            <a:r>
              <a:rPr lang="en" dirty="0"/>
              <a:t> 300-500 SKR)</a:t>
            </a:r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734F5BB-3F74-BE43-86AA-C20122725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47" y="359078"/>
            <a:ext cx="1776786" cy="17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0" y="422884"/>
            <a:ext cx="3015602" cy="699404"/>
          </a:xfrm>
        </p:spPr>
        <p:txBody>
          <a:bodyPr/>
          <a:lstStyle/>
          <a:p>
            <a:r>
              <a:rPr lang="sv-SE" dirty="0"/>
              <a:t>Analysera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395536" y="1923678"/>
            <a:ext cx="7272809" cy="3004760"/>
          </a:xfrm>
        </p:spPr>
        <p:txBody>
          <a:bodyPr>
            <a:normAutofit/>
          </a:bodyPr>
          <a:lstStyle/>
          <a:p>
            <a:r>
              <a:rPr lang="en" dirty="0" err="1"/>
              <a:t>Transkribera</a:t>
            </a:r>
            <a:r>
              <a:rPr lang="en" dirty="0"/>
              <a:t> (</a:t>
            </a:r>
            <a:r>
              <a:rPr lang="en" dirty="0" err="1"/>
              <a:t>När</a:t>
            </a:r>
            <a:r>
              <a:rPr lang="en" dirty="0"/>
              <a:t> det </a:t>
            </a:r>
            <a:r>
              <a:rPr lang="en" dirty="0" err="1"/>
              <a:t>finns</a:t>
            </a:r>
            <a:r>
              <a:rPr lang="en" dirty="0"/>
              <a:t> </a:t>
            </a:r>
            <a:r>
              <a:rPr lang="en" dirty="0" err="1"/>
              <a:t>tid</a:t>
            </a:r>
            <a:r>
              <a:rPr lang="en" dirty="0"/>
              <a:t>)</a:t>
            </a:r>
          </a:p>
          <a:p>
            <a:r>
              <a:rPr lang="en" dirty="0" err="1"/>
              <a:t>Analysera</a:t>
            </a:r>
            <a:r>
              <a:rPr lang="en" dirty="0"/>
              <a:t> </a:t>
            </a:r>
            <a:r>
              <a:rPr lang="en" dirty="0" err="1"/>
              <a:t>inspelningarna</a:t>
            </a:r>
            <a:endParaRPr lang="en" dirty="0"/>
          </a:p>
          <a:p>
            <a:r>
              <a:rPr lang="en" dirty="0" err="1"/>
              <a:t>Räkna</a:t>
            </a:r>
            <a:r>
              <a:rPr lang="en" dirty="0"/>
              <a:t> </a:t>
            </a:r>
            <a:r>
              <a:rPr lang="en" dirty="0" err="1"/>
              <a:t>hur</a:t>
            </a:r>
            <a:r>
              <a:rPr lang="en" dirty="0"/>
              <a:t> m</a:t>
            </a:r>
            <a:r>
              <a:rPr lang="sv-SE" dirty="0"/>
              <a:t>å</a:t>
            </a:r>
            <a:r>
              <a:rPr lang="en" dirty="0" err="1"/>
              <a:t>nga</a:t>
            </a:r>
            <a:r>
              <a:rPr lang="en" dirty="0"/>
              <a:t> </a:t>
            </a:r>
            <a:r>
              <a:rPr lang="en" dirty="0" err="1"/>
              <a:t>användare</a:t>
            </a:r>
            <a:r>
              <a:rPr lang="en" dirty="0"/>
              <a:t> 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gör</a:t>
            </a:r>
            <a:r>
              <a:rPr lang="en" dirty="0"/>
              <a:t> </a:t>
            </a:r>
            <a:r>
              <a:rPr lang="en" dirty="0" err="1"/>
              <a:t>saker</a:t>
            </a:r>
            <a:r>
              <a:rPr lang="en" dirty="0"/>
              <a:t> </a:t>
            </a:r>
            <a:r>
              <a:rPr lang="en" dirty="0" err="1"/>
              <a:t>på</a:t>
            </a:r>
            <a:r>
              <a:rPr lang="en" dirty="0"/>
              <a:t> </a:t>
            </a:r>
            <a:r>
              <a:rPr lang="en" dirty="0" err="1"/>
              <a:t>samma</a:t>
            </a:r>
            <a:r>
              <a:rPr lang="en" dirty="0"/>
              <a:t> </a:t>
            </a:r>
            <a:r>
              <a:rPr lang="en" dirty="0" err="1"/>
              <a:t>sätt</a:t>
            </a:r>
            <a:endParaRPr lang="en" dirty="0"/>
          </a:p>
          <a:p>
            <a:r>
              <a:rPr lang="sv-SE" dirty="0"/>
              <a:t>Om en person har problem är det tillräckligt för att indikera att det finns problem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734F5BB-3F74-BE43-86AA-C20122725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47" y="359078"/>
            <a:ext cx="1776786" cy="17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ye tracking test. ">
            <a:extLst>
              <a:ext uri="{FF2B5EF4-FFF2-40B4-BE49-F238E27FC236}">
                <a16:creationId xmlns:a16="http://schemas.microsoft.com/office/drawing/2014/main" id="{384E53C1-60BB-1849-89C8-7F7503BF2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 b="4746"/>
          <a:stretch/>
        </p:blipFill>
        <p:spPr>
          <a:xfrm>
            <a:off x="-98261" y="0"/>
            <a:ext cx="9242261" cy="516055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04048" y="3219822"/>
            <a:ext cx="3672408" cy="1464120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900"/>
              <a:t>Eye-</a:t>
            </a:r>
            <a:r>
              <a:rPr lang="sv-SE" sz="2900" err="1"/>
              <a:t>tracking</a:t>
            </a:r>
            <a:endParaRPr lang="sv-SE" sz="29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10"/>
            <a:ext cx="6929000" cy="699404"/>
          </a:xfrm>
        </p:spPr>
        <p:txBody>
          <a:bodyPr/>
          <a:lstStyle/>
          <a:p>
            <a:r>
              <a:rPr lang="sv-SE" dirty="0"/>
              <a:t>Exempel, </a:t>
            </a:r>
            <a:r>
              <a:rPr lang="sv-SE" dirty="0" err="1"/>
              <a:t>eye-trackingtester</a:t>
            </a:r>
            <a:endParaRPr lang="sv-SE" dirty="0"/>
          </a:p>
        </p:txBody>
      </p:sp>
      <p:pic>
        <p:nvPicPr>
          <p:cNvPr id="2" name="Picture 2" descr="Eye-trackingtester på sf.se 600 fixering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12" y="0"/>
            <a:ext cx="4176988" cy="67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ye-trackingtester Hallå konsument 30 fixering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7012" cy="656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E2AB9A73-69D9-EF45-BEEF-9F2CD55B3684}"/>
              </a:ext>
            </a:extLst>
          </p:cNvPr>
          <p:cNvSpPr/>
          <p:nvPr/>
        </p:nvSpPr>
        <p:spPr>
          <a:xfrm>
            <a:off x="0" y="-3957"/>
            <a:ext cx="3058816" cy="2664296"/>
          </a:xfrm>
          <a:prstGeom prst="rect">
            <a:avLst/>
          </a:prstGeom>
          <a:solidFill>
            <a:srgbClr val="FF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3FCEB64-2250-B641-9025-3EF58F05000B}"/>
              </a:ext>
            </a:extLst>
          </p:cNvPr>
          <p:cNvSpPr/>
          <p:nvPr/>
        </p:nvSpPr>
        <p:spPr>
          <a:xfrm>
            <a:off x="3059832" y="-3957"/>
            <a:ext cx="3024336" cy="2664296"/>
          </a:xfrm>
          <a:prstGeom prst="rect">
            <a:avLst/>
          </a:prstGeom>
          <a:solidFill>
            <a:srgbClr val="FB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B6BE75D-DDA5-AF44-A735-599BF66BF6AC}"/>
              </a:ext>
            </a:extLst>
          </p:cNvPr>
          <p:cNvSpPr/>
          <p:nvPr/>
        </p:nvSpPr>
        <p:spPr>
          <a:xfrm>
            <a:off x="6084167" y="-3957"/>
            <a:ext cx="3059833" cy="2664296"/>
          </a:xfrm>
          <a:prstGeom prst="rect">
            <a:avLst/>
          </a:prstGeom>
          <a:solidFill>
            <a:srgbClr val="F4EAED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9C1E119-F92F-D148-90A8-55677A58E2FC}"/>
              </a:ext>
            </a:extLst>
          </p:cNvPr>
          <p:cNvSpPr/>
          <p:nvPr/>
        </p:nvSpPr>
        <p:spPr>
          <a:xfrm>
            <a:off x="0" y="2653518"/>
            <a:ext cx="3131840" cy="2664296"/>
          </a:xfrm>
          <a:prstGeom prst="rect">
            <a:avLst/>
          </a:prstGeom>
          <a:solidFill>
            <a:srgbClr val="ECE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492624CD-BF8F-DA40-A518-87239FFDF46F}"/>
              </a:ext>
            </a:extLst>
          </p:cNvPr>
          <p:cNvSpPr/>
          <p:nvPr/>
        </p:nvSpPr>
        <p:spPr>
          <a:xfrm>
            <a:off x="3059832" y="2653518"/>
            <a:ext cx="3058816" cy="2664296"/>
          </a:xfrm>
          <a:prstGeom prst="rect">
            <a:avLst/>
          </a:prstGeom>
          <a:solidFill>
            <a:srgbClr val="DE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E00DBDF9-37E7-3542-A576-7F49B1E258BC}"/>
              </a:ext>
            </a:extLst>
          </p:cNvPr>
          <p:cNvSpPr/>
          <p:nvPr/>
        </p:nvSpPr>
        <p:spPr>
          <a:xfrm>
            <a:off x="6085184" y="2653518"/>
            <a:ext cx="3058816" cy="2664296"/>
          </a:xfrm>
          <a:prstGeom prst="rect">
            <a:avLst/>
          </a:prstGeom>
          <a:solidFill>
            <a:srgbClr val="D6E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412721C7-5F11-7044-8B87-0F2215E17E56}"/>
              </a:ext>
            </a:extLst>
          </p:cNvPr>
          <p:cNvSpPr/>
          <p:nvPr/>
        </p:nvSpPr>
        <p:spPr>
          <a:xfrm>
            <a:off x="3444977" y="1143525"/>
            <a:ext cx="2287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Användningstester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B17CBCEC-43A0-144B-887B-F34222AF0171}"/>
              </a:ext>
            </a:extLst>
          </p:cNvPr>
          <p:cNvSpPr/>
          <p:nvPr/>
        </p:nvSpPr>
        <p:spPr>
          <a:xfrm>
            <a:off x="6694460" y="866526"/>
            <a:ext cx="2154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dirty="0"/>
              <a:t>Testare av tillgänglighet i digitala tjänster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D7F297E8-BFEC-1B47-A01B-B4EDFBD6A1D3}"/>
              </a:ext>
            </a:extLst>
          </p:cNvPr>
          <p:cNvSpPr/>
          <p:nvPr/>
        </p:nvSpPr>
        <p:spPr>
          <a:xfrm>
            <a:off x="512168" y="3624679"/>
            <a:ext cx="2141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dirty="0"/>
              <a:t>Stöd och råd till utvecklingsteam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0047C76B-16AB-6C4B-985D-D25105A2E141}"/>
              </a:ext>
            </a:extLst>
          </p:cNvPr>
          <p:cNvSpPr/>
          <p:nvPr/>
        </p:nvSpPr>
        <p:spPr>
          <a:xfrm>
            <a:off x="3376726" y="3624680"/>
            <a:ext cx="2462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dirty="0"/>
              <a:t>Tar fram tillgängliga koncept &amp; design 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973BDDE-924A-6C4F-9115-5EECCA3B1F02}"/>
              </a:ext>
            </a:extLst>
          </p:cNvPr>
          <p:cNvSpPr/>
          <p:nvPr/>
        </p:nvSpPr>
        <p:spPr>
          <a:xfrm>
            <a:off x="6657311" y="3486180"/>
            <a:ext cx="2069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Webbutveckling av tillgängliga digitala tjänster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AE92569C-4709-6045-8E70-F0086231B539}"/>
              </a:ext>
            </a:extLst>
          </p:cNvPr>
          <p:cNvSpPr/>
          <p:nvPr/>
        </p:nvSpPr>
        <p:spPr>
          <a:xfrm>
            <a:off x="633022" y="1005026"/>
            <a:ext cx="1926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dirty="0"/>
              <a:t>Utbildar i tillgänglighet</a:t>
            </a:r>
          </a:p>
        </p:txBody>
      </p:sp>
    </p:spTree>
    <p:extLst>
      <p:ext uri="{BB962C8B-B14F-4D97-AF65-F5344CB8AC3E}">
        <p14:creationId xmlns:p14="http://schemas.microsoft.com/office/powerpoint/2010/main" val="41894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sv-SE" dirty="0"/>
              <a:t>Rubriker är viktiga för läsaren</a:t>
            </a:r>
          </a:p>
        </p:txBody>
      </p:sp>
      <p:pic>
        <p:nvPicPr>
          <p:cNvPr id="1026" name="Picture 2" descr="Heat map från eye tracking tester som visar hur användaren tar sig an en text.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7984"/>
            <a:ext cx="329224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7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18EB8C-E7FB-E241-835F-13BF182F558A}"/>
              </a:ext>
            </a:extLst>
          </p:cNvPr>
          <p:cNvSpPr txBox="1">
            <a:spLocks/>
          </p:cNvSpPr>
          <p:nvPr/>
        </p:nvSpPr>
        <p:spPr>
          <a:xfrm>
            <a:off x="-17818" y="411510"/>
            <a:ext cx="4229778" cy="699404"/>
          </a:xfrm>
          <a:prstGeom prst="rect">
            <a:avLst/>
          </a:prstGeom>
          <a:solidFill>
            <a:schemeClr val="tx1"/>
          </a:solidFill>
        </p:spPr>
        <p:txBody>
          <a:bodyPr wrap="square" lIns="450000" tIns="72000" rIns="180000" bIns="7200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Kortsortering</a:t>
            </a:r>
          </a:p>
        </p:txBody>
      </p:sp>
      <p:pic>
        <p:nvPicPr>
          <p:cNvPr id="9" name="Picture 2" descr="Två personer vid skrivbord med papper och lappar.">
            <a:extLst>
              <a:ext uri="{FF2B5EF4-FFF2-40B4-BE49-F238E27FC236}">
                <a16:creationId xmlns:a16="http://schemas.microsoft.com/office/drawing/2014/main" id="{73F7A6C6-34B9-B34C-86F8-E8C2234DD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071" y="1275606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24BBEB5-D89D-AA47-802E-42AD62152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137164"/>
            <a:ext cx="827584" cy="8275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682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karta&#10;&#10;&#10;&#10;Automatiskt genererad beskrivning">
            <a:extLst>
              <a:ext uri="{FF2B5EF4-FFF2-40B4-BE49-F238E27FC236}">
                <a16:creationId xmlns:a16="http://schemas.microsoft.com/office/drawing/2014/main" id="{EB02CBB4-F629-0746-8584-677BCFD20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0"/>
          <a:stretch/>
        </p:blipFill>
        <p:spPr>
          <a:xfrm>
            <a:off x="1115616" y="70875"/>
            <a:ext cx="6440281" cy="5072625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91740AF7-B414-3D45-BD3E-8E6D77923D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750873" cy="453183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sz="2000" dirty="0"/>
              <a:t>2. Hur går det till om man vill gifta sig, men inte i kyrkan?</a:t>
            </a:r>
          </a:p>
        </p:txBody>
      </p:sp>
    </p:spTree>
    <p:extLst>
      <p:ext uri="{BB962C8B-B14F-4D97-AF65-F5344CB8AC3E}">
        <p14:creationId xmlns:p14="http://schemas.microsoft.com/office/powerpoint/2010/main" val="66027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66821BA-9ABC-0E43-9C29-7A9EC39DDA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Personas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621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">
            <a:extLst>
              <a:ext uri="{FF2B5EF4-FFF2-40B4-BE49-F238E27FC236}">
                <a16:creationId xmlns:a16="http://schemas.microsoft.com/office/drawing/2014/main" id="{DF6438FE-69C0-8F4A-A814-0DE70C99FA99}"/>
              </a:ext>
            </a:extLst>
          </p:cNvPr>
          <p:cNvSpPr txBox="1">
            <a:spLocks/>
          </p:cNvSpPr>
          <p:nvPr/>
        </p:nvSpPr>
        <p:spPr>
          <a:xfrm>
            <a:off x="0" y="2085279"/>
            <a:ext cx="9143999" cy="152467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3400" dirty="0"/>
              <a:t>En persona beskriver en målgrupp</a:t>
            </a:r>
          </a:p>
        </p:txBody>
      </p:sp>
    </p:spTree>
    <p:extLst>
      <p:ext uri="{BB962C8B-B14F-4D97-AF65-F5344CB8AC3E}">
        <p14:creationId xmlns:p14="http://schemas.microsoft.com/office/powerpoint/2010/main" val="15298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8A050A9-8A85-014D-8798-F4163117A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72" y="1382317"/>
            <a:ext cx="4740971" cy="2947090"/>
          </a:xfrm>
          <a:prstGeom prst="rect">
            <a:avLst/>
          </a:prstGeom>
        </p:spPr>
      </p:pic>
      <p:pic>
        <p:nvPicPr>
          <p:cNvPr id="2" name="Bildobjekt 4">
            <a:extLst>
              <a:ext uri="{FF2B5EF4-FFF2-40B4-BE49-F238E27FC236}">
                <a16:creationId xmlns:a16="http://schemas.microsoft.com/office/drawing/2014/main" id="{D5C72D02-87D8-4E42-BF77-F87D9119E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3" y="1275606"/>
            <a:ext cx="1318719" cy="316835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258B3C5-4FBE-4B77-9C87-F354FBE79CD8}"/>
              </a:ext>
            </a:extLst>
          </p:cNvPr>
          <p:cNvSpPr/>
          <p:nvPr/>
        </p:nvSpPr>
        <p:spPr>
          <a:xfrm>
            <a:off x="2956497" y="1305194"/>
            <a:ext cx="4810919" cy="307922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A53978D-52F7-4A4C-9058-B90E44C01250}"/>
              </a:ext>
            </a:extLst>
          </p:cNvPr>
          <p:cNvSpPr/>
          <p:nvPr/>
        </p:nvSpPr>
        <p:spPr>
          <a:xfrm>
            <a:off x="933373" y="1291411"/>
            <a:ext cx="1280220" cy="307939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2E263B57-D5D7-8446-9994-C887F48A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747900" cy="699404"/>
          </a:xfrm>
        </p:spPr>
        <p:txBody>
          <a:bodyPr/>
          <a:lstStyle/>
          <a:p>
            <a:r>
              <a:rPr lang="sv-SE" dirty="0" err="1"/>
              <a:t>Personas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10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31631" y="610802"/>
            <a:ext cx="4272357" cy="699404"/>
          </a:xfrm>
        </p:spPr>
        <p:txBody>
          <a:bodyPr/>
          <a:lstStyle/>
          <a:p>
            <a:r>
              <a:rPr lang="en" dirty="0" err="1"/>
              <a:t>Funkas</a:t>
            </a:r>
            <a:r>
              <a:rPr lang="en" dirty="0"/>
              <a:t> </a:t>
            </a:r>
            <a:r>
              <a:rPr lang="en" dirty="0" err="1"/>
              <a:t>peronas</a:t>
            </a:r>
            <a:endParaRPr lang="nb-NO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1054939" y="1923678"/>
            <a:ext cx="7056328" cy="3075974"/>
          </a:xfrm>
        </p:spPr>
        <p:txBody>
          <a:bodyPr/>
          <a:lstStyle/>
          <a:p>
            <a:r>
              <a:rPr lang="nb-NO" dirty="0" err="1"/>
              <a:t>Läs</a:t>
            </a:r>
            <a:r>
              <a:rPr lang="nb-NO" dirty="0"/>
              <a:t> </a:t>
            </a:r>
            <a:r>
              <a:rPr lang="nb-NO" dirty="0" err="1"/>
              <a:t>och</a:t>
            </a:r>
            <a:r>
              <a:rPr lang="nb-NO" dirty="0"/>
              <a:t> </a:t>
            </a:r>
            <a:r>
              <a:rPr lang="nb-NO" dirty="0" err="1"/>
              <a:t>skrivsvårigheter</a:t>
            </a:r>
            <a:endParaRPr lang="nb-NO" dirty="0"/>
          </a:p>
          <a:p>
            <a:r>
              <a:rPr lang="sv-SE" dirty="0"/>
              <a:t>Kognitiva </a:t>
            </a:r>
            <a:r>
              <a:rPr lang="sv-SE" dirty="0" err="1"/>
              <a:t>funktionnedsättningar</a:t>
            </a:r>
            <a:endParaRPr lang="sv-SE" dirty="0"/>
          </a:p>
          <a:p>
            <a:r>
              <a:rPr lang="sv-SE" dirty="0"/>
              <a:t>Nedsatt syn</a:t>
            </a:r>
          </a:p>
          <a:p>
            <a:r>
              <a:rPr lang="nb-NO" dirty="0" err="1"/>
              <a:t>Äldre</a:t>
            </a:r>
            <a:endParaRPr lang="nb-NO" dirty="0"/>
          </a:p>
          <a:p>
            <a:r>
              <a:rPr lang="nb-NO" dirty="0"/>
              <a:t>Inga </a:t>
            </a:r>
            <a:r>
              <a:rPr lang="nb-NO" dirty="0" err="1"/>
              <a:t>funktionsnedsättningar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29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31631" y="610802"/>
            <a:ext cx="4272357" cy="699404"/>
          </a:xfrm>
        </p:spPr>
        <p:txBody>
          <a:bodyPr/>
          <a:lstStyle/>
          <a:p>
            <a:r>
              <a:rPr lang="en" dirty="0" err="1"/>
              <a:t>Funkas</a:t>
            </a:r>
            <a:r>
              <a:rPr lang="en" dirty="0"/>
              <a:t> </a:t>
            </a:r>
            <a:r>
              <a:rPr lang="en" dirty="0" err="1"/>
              <a:t>peronas</a:t>
            </a:r>
            <a:endParaRPr lang="nb-NO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1054939" y="1923678"/>
            <a:ext cx="7056328" cy="3075974"/>
          </a:xfrm>
        </p:spPr>
        <p:txBody>
          <a:bodyPr/>
          <a:lstStyle/>
          <a:p>
            <a:r>
              <a:rPr lang="nb-NO" dirty="0" err="1"/>
              <a:t>Läs</a:t>
            </a:r>
            <a:r>
              <a:rPr lang="nb-NO" dirty="0"/>
              <a:t> </a:t>
            </a:r>
            <a:r>
              <a:rPr lang="nb-NO" dirty="0" err="1"/>
              <a:t>och</a:t>
            </a:r>
            <a:r>
              <a:rPr lang="nb-NO" dirty="0"/>
              <a:t> </a:t>
            </a:r>
            <a:r>
              <a:rPr lang="nb-NO" dirty="0" err="1"/>
              <a:t>skrivsvårigheter</a:t>
            </a:r>
            <a:endParaRPr lang="nb-NO" dirty="0"/>
          </a:p>
          <a:p>
            <a:r>
              <a:rPr lang="sv-SE" dirty="0"/>
              <a:t>Kognitiva </a:t>
            </a:r>
            <a:r>
              <a:rPr lang="sv-SE" dirty="0" err="1"/>
              <a:t>funktionnedsättningar</a:t>
            </a:r>
            <a:endParaRPr lang="sv-SE" dirty="0"/>
          </a:p>
          <a:p>
            <a:r>
              <a:rPr lang="sv-SE" dirty="0"/>
              <a:t>Nedsatt syn</a:t>
            </a:r>
          </a:p>
          <a:p>
            <a:r>
              <a:rPr lang="nb-NO" dirty="0" err="1"/>
              <a:t>Äldre</a:t>
            </a:r>
            <a:endParaRPr lang="nb-NO" dirty="0"/>
          </a:p>
          <a:p>
            <a:r>
              <a:rPr lang="nb-NO" dirty="0"/>
              <a:t>Inga </a:t>
            </a:r>
            <a:r>
              <a:rPr lang="nb-NO" dirty="0" err="1"/>
              <a:t>funktionsnedsättningar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90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">
            <a:extLst>
              <a:ext uri="{FF2B5EF4-FFF2-40B4-BE49-F238E27FC236}">
                <a16:creationId xmlns:a16="http://schemas.microsoft.com/office/drawing/2014/main" id="{930900FE-CAF2-404C-8FD3-F7E7FDEF25B7}"/>
              </a:ext>
            </a:extLst>
          </p:cNvPr>
          <p:cNvSpPr txBox="1">
            <a:spLocks/>
          </p:cNvSpPr>
          <p:nvPr/>
        </p:nvSpPr>
        <p:spPr>
          <a:xfrm>
            <a:off x="379141" y="657923"/>
            <a:ext cx="8764859" cy="152467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sv-SE" sz="2800" dirty="0"/>
          </a:p>
          <a:p>
            <a:pPr>
              <a:lnSpc>
                <a:spcPct val="150000"/>
              </a:lnSpc>
            </a:pPr>
            <a:endParaRPr lang="sv-SE" sz="2800" dirty="0"/>
          </a:p>
          <a:p>
            <a:pPr>
              <a:lnSpc>
                <a:spcPct val="150000"/>
              </a:lnSpc>
            </a:pPr>
            <a:r>
              <a:rPr lang="sv-SE" sz="2800" dirty="0"/>
              <a:t>Syftet är att dessa ska gå och kanske bör användas på ALLA </a:t>
            </a:r>
            <a:r>
              <a:rPr lang="sv-SE" sz="2800" dirty="0" err="1"/>
              <a:t>Smartbyerprojekt</a:t>
            </a:r>
            <a:r>
              <a:rPr lang="sv-SE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3E29CDA-E431-284A-80CA-5FEC5447F1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2566" y="1698051"/>
            <a:ext cx="5832648" cy="2160240"/>
          </a:xfrm>
        </p:spPr>
        <p:txBody>
          <a:bodyPr/>
          <a:lstStyle/>
          <a:p>
            <a:r>
              <a:rPr lang="en" dirty="0" err="1"/>
              <a:t>Hur</a:t>
            </a:r>
            <a:r>
              <a:rPr lang="en" dirty="0"/>
              <a:t> </a:t>
            </a:r>
            <a:r>
              <a:rPr lang="en" dirty="0" err="1"/>
              <a:t>jobbar</a:t>
            </a:r>
            <a:r>
              <a:rPr lang="en" dirty="0"/>
              <a:t> man </a:t>
            </a:r>
            <a:br>
              <a:rPr lang="en" dirty="0"/>
            </a:br>
            <a:r>
              <a:rPr lang="en" dirty="0"/>
              <a:t>med </a:t>
            </a:r>
            <a:r>
              <a:rPr lang="en" dirty="0" err="1"/>
              <a:t>personor</a:t>
            </a:r>
            <a:r>
              <a:rPr lang="en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1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611560" y="1995686"/>
            <a:ext cx="7776864" cy="93871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sv-SE" sz="5500" spc="300"/>
              <a:t>TILLGÄNGLIGHET</a:t>
            </a:r>
          </a:p>
        </p:txBody>
      </p:sp>
      <p:sp>
        <p:nvSpPr>
          <p:cNvPr id="15" name="Platshållare för text 9">
            <a:extLst>
              <a:ext uri="{FF2B5EF4-FFF2-40B4-BE49-F238E27FC236}">
                <a16:creationId xmlns:a16="http://schemas.microsoft.com/office/drawing/2014/main" id="{92332691-8756-2C44-B056-B798B192069E}"/>
              </a:ext>
            </a:extLst>
          </p:cNvPr>
          <p:cNvSpPr txBox="1">
            <a:spLocks/>
          </p:cNvSpPr>
          <p:nvPr/>
        </p:nvSpPr>
        <p:spPr>
          <a:xfrm>
            <a:off x="3490535" y="332116"/>
            <a:ext cx="1468553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err="1"/>
              <a:t>Inclusion</a:t>
            </a:r>
            <a:endParaRPr lang="sv-SE" sz="2000"/>
          </a:p>
        </p:txBody>
      </p:sp>
      <p:sp>
        <p:nvSpPr>
          <p:cNvPr id="16" name="Platshållare för text 9">
            <a:extLst>
              <a:ext uri="{FF2B5EF4-FFF2-40B4-BE49-F238E27FC236}">
                <a16:creationId xmlns:a16="http://schemas.microsoft.com/office/drawing/2014/main" id="{46036202-C6E6-EA4F-B9EE-A40DB7285D26}"/>
              </a:ext>
            </a:extLst>
          </p:cNvPr>
          <p:cNvSpPr txBox="1">
            <a:spLocks/>
          </p:cNvSpPr>
          <p:nvPr/>
        </p:nvSpPr>
        <p:spPr>
          <a:xfrm>
            <a:off x="5471162" y="845270"/>
            <a:ext cx="2917262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/>
              <a:t>Inkluderande design</a:t>
            </a:r>
          </a:p>
        </p:txBody>
      </p:sp>
      <p:sp>
        <p:nvSpPr>
          <p:cNvPr id="17" name="Platshållare för text 9">
            <a:extLst>
              <a:ext uri="{FF2B5EF4-FFF2-40B4-BE49-F238E27FC236}">
                <a16:creationId xmlns:a16="http://schemas.microsoft.com/office/drawing/2014/main" id="{872E6AD2-90C4-5442-A6B4-BE393E70FC0E}"/>
              </a:ext>
            </a:extLst>
          </p:cNvPr>
          <p:cNvSpPr txBox="1">
            <a:spLocks/>
          </p:cNvSpPr>
          <p:nvPr/>
        </p:nvSpPr>
        <p:spPr>
          <a:xfrm>
            <a:off x="6241518" y="3279251"/>
            <a:ext cx="2146906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/>
              <a:t>Design för alla</a:t>
            </a:r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3E84D4BD-BD91-0F41-A048-4AEDBDA8A75B}"/>
              </a:ext>
            </a:extLst>
          </p:cNvPr>
          <p:cNvSpPr txBox="1">
            <a:spLocks/>
          </p:cNvSpPr>
          <p:nvPr/>
        </p:nvSpPr>
        <p:spPr>
          <a:xfrm>
            <a:off x="1210630" y="3323453"/>
            <a:ext cx="997545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/>
              <a:t>a11y</a:t>
            </a:r>
          </a:p>
        </p:txBody>
      </p:sp>
      <p:sp>
        <p:nvSpPr>
          <p:cNvPr id="19" name="Platshållare för text 9">
            <a:extLst>
              <a:ext uri="{FF2B5EF4-FFF2-40B4-BE49-F238E27FC236}">
                <a16:creationId xmlns:a16="http://schemas.microsoft.com/office/drawing/2014/main" id="{E20EBCCD-D1EF-8D42-92DE-F8DC97DD9AE3}"/>
              </a:ext>
            </a:extLst>
          </p:cNvPr>
          <p:cNvSpPr txBox="1">
            <a:spLocks/>
          </p:cNvSpPr>
          <p:nvPr/>
        </p:nvSpPr>
        <p:spPr>
          <a:xfrm>
            <a:off x="2978461" y="3916512"/>
            <a:ext cx="2927438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/>
              <a:t>Universell utformning</a:t>
            </a:r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FCA35836-49E0-C441-8F2C-3573E86C9D5B}"/>
              </a:ext>
            </a:extLst>
          </p:cNvPr>
          <p:cNvSpPr txBox="1">
            <a:spLocks/>
          </p:cNvSpPr>
          <p:nvPr/>
        </p:nvSpPr>
        <p:spPr>
          <a:xfrm>
            <a:off x="1085987" y="845270"/>
            <a:ext cx="1892474" cy="637261"/>
          </a:xfrm>
          <a:prstGeom prst="roundRect">
            <a:avLst>
              <a:gd name="adj" fmla="val 48316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dirty="0" err="1"/>
              <a:t>Accessibility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8050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47623FA-987E-4248-94A1-AC2BB0253E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Funkas</a:t>
            </a:r>
            <a:r>
              <a:rPr lang="sv-SE" dirty="0"/>
              <a:t> </a:t>
            </a:r>
            <a:r>
              <a:rPr lang="sv-SE" dirty="0" err="1"/>
              <a:t>personor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27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22803F7-2E96-DA40-935A-79A1A40FA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26" y="591247"/>
            <a:ext cx="1739900" cy="15494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54830DF-124D-ED41-9BFC-017DAF7CA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69" y="527747"/>
            <a:ext cx="1765300" cy="16129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A9AF489-6E08-BC4C-8811-067BD16E3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20" y="572197"/>
            <a:ext cx="1739900" cy="1524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4010A5C-8D0D-C442-8570-2147B8C79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26" y="2501760"/>
            <a:ext cx="1701800" cy="15621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E518447A-ED6A-4C4B-97F0-1314B7756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16" y="2546349"/>
            <a:ext cx="1778000" cy="15748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F54F342D-99CA-D947-AA8A-87B586B6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18" y="2571750"/>
            <a:ext cx="16891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FA9114-601D-4572-BEA7-AD5301BE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1595342" cy="699404"/>
          </a:xfrm>
        </p:spPr>
        <p:txBody>
          <a:bodyPr/>
          <a:lstStyle/>
          <a:p>
            <a:r>
              <a:rPr lang="sv-SE" dirty="0"/>
              <a:t>Kim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24E5DD4-C156-2344-831A-79AA808EF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87" y="1019027"/>
            <a:ext cx="2965129" cy="29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CD25E81-F355-634B-B16A-4C0ED4D5A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230085"/>
            <a:ext cx="7269728" cy="26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08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>
            <a:extLst>
              <a:ext uri="{FF2B5EF4-FFF2-40B4-BE49-F238E27FC236}">
                <a16:creationId xmlns:a16="http://schemas.microsoft.com/office/drawing/2014/main" id="{8A62501A-F683-4EA5-99F4-1967514AA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25" y="670896"/>
            <a:ext cx="7280563" cy="36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856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FA9114-601D-4572-BEA7-AD5301BE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119523" cy="699404"/>
          </a:xfrm>
        </p:spPr>
        <p:txBody>
          <a:bodyPr/>
          <a:lstStyle/>
          <a:p>
            <a:r>
              <a:rPr lang="sv-SE" dirty="0"/>
              <a:t>Gloria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06B73D7-C100-AA4F-9F7B-538404EEA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8" y="1020673"/>
            <a:ext cx="3777769" cy="36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8" descr="En bild som visar skärmbild&#10;&#10;Beskrivning genererad med mycket hög exakthet">
            <a:extLst>
              <a:ext uri="{FF2B5EF4-FFF2-40B4-BE49-F238E27FC236}">
                <a16:creationId xmlns:a16="http://schemas.microsoft.com/office/drawing/2014/main" id="{99F70F96-E315-4AC0-AEE5-0E7CAD996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85" y="1558118"/>
            <a:ext cx="5191857" cy="2620328"/>
          </a:xfrm>
          <a:prstGeom prst="rect">
            <a:avLst/>
          </a:prstGeom>
        </p:spPr>
      </p:pic>
      <p:pic>
        <p:nvPicPr>
          <p:cNvPr id="10" name="Bildobjekt 10" descr="En bild som visar skärmbild&#10;&#10;Beskrivning genererad med mycket hög exakthet">
            <a:extLst>
              <a:ext uri="{FF2B5EF4-FFF2-40B4-BE49-F238E27FC236}">
                <a16:creationId xmlns:a16="http://schemas.microsoft.com/office/drawing/2014/main" id="{5888A489-FFD1-49A4-9EE9-46FDC942A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390" y="1656817"/>
            <a:ext cx="5317310" cy="2573896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295638F3-25E4-41DB-9E58-D639D929F8B7}"/>
              </a:ext>
            </a:extLst>
          </p:cNvPr>
          <p:cNvSpPr/>
          <p:nvPr/>
        </p:nvSpPr>
        <p:spPr>
          <a:xfrm>
            <a:off x="685800" y="1602355"/>
            <a:ext cx="504646" cy="5046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latin typeface="Arial"/>
                <a:cs typeface="Arial"/>
              </a:rPr>
              <a:t>1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3A2915DA-266E-4B14-9ECA-F7572FE12E33}"/>
              </a:ext>
            </a:extLst>
          </p:cNvPr>
          <p:cNvSpPr/>
          <p:nvPr/>
        </p:nvSpPr>
        <p:spPr>
          <a:xfrm>
            <a:off x="4578470" y="1656271"/>
            <a:ext cx="483080" cy="5046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33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FA9114-601D-4572-BEA7-AD5301BE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1851822" cy="699404"/>
          </a:xfrm>
        </p:spPr>
        <p:txBody>
          <a:bodyPr/>
          <a:lstStyle/>
          <a:p>
            <a:r>
              <a:rPr lang="sv-SE" dirty="0"/>
              <a:t>Bodil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86D2280-75EF-344D-BBF2-680A36A3E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"/>
          <a:stretch/>
        </p:blipFill>
        <p:spPr>
          <a:xfrm>
            <a:off x="2699792" y="749836"/>
            <a:ext cx="3752379" cy="39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AD30070-546F-DB48-B16F-C4A799A39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FBD851F-2168-FA4F-B25F-F88FE24CD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48"/>
          <a:stretch/>
        </p:blipFill>
        <p:spPr>
          <a:xfrm>
            <a:off x="2423884" y="0"/>
            <a:ext cx="48613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8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99D1CAF-3E58-4348-B52E-4463C2B3D9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3827" y="1131590"/>
            <a:ext cx="6816345" cy="298321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sv-SE" dirty="0"/>
              <a:t>”Smarte </a:t>
            </a:r>
            <a:r>
              <a:rPr lang="sv-SE" dirty="0" err="1"/>
              <a:t>byer</a:t>
            </a:r>
            <a:r>
              <a:rPr lang="sv-SE" dirty="0"/>
              <a:t> slik de </a:t>
            </a:r>
            <a:r>
              <a:rPr lang="sv-SE" dirty="0" err="1"/>
              <a:t>prosjekteres</a:t>
            </a:r>
            <a:r>
              <a:rPr lang="sv-SE" dirty="0"/>
              <a:t> i dag kan med </a:t>
            </a:r>
            <a:r>
              <a:rPr lang="sv-SE" dirty="0" err="1"/>
              <a:t>fordel</a:t>
            </a:r>
            <a:r>
              <a:rPr lang="sv-SE" dirty="0"/>
              <a:t> </a:t>
            </a:r>
            <a:r>
              <a:rPr lang="sv-SE" dirty="0" err="1"/>
              <a:t>forankre</a:t>
            </a:r>
            <a:r>
              <a:rPr lang="sv-SE" dirty="0"/>
              <a:t> universell </a:t>
            </a:r>
            <a:r>
              <a:rPr lang="sv-SE" dirty="0" err="1"/>
              <a:t>utforming</a:t>
            </a:r>
            <a:r>
              <a:rPr lang="sv-SE" dirty="0"/>
              <a:t> på et </a:t>
            </a:r>
            <a:r>
              <a:rPr lang="sv-SE" dirty="0" err="1"/>
              <a:t>tidligere</a:t>
            </a:r>
            <a:r>
              <a:rPr lang="sv-SE" dirty="0"/>
              <a:t> steg i </a:t>
            </a:r>
            <a:r>
              <a:rPr lang="sv-SE" dirty="0" err="1"/>
              <a:t>planprosessen</a:t>
            </a:r>
            <a:r>
              <a:rPr lang="sv-SE" dirty="0"/>
              <a:t>. Et helhetlig fokus på universell </a:t>
            </a:r>
            <a:r>
              <a:rPr lang="sv-SE" dirty="0" err="1"/>
              <a:t>utforming</a:t>
            </a:r>
            <a:r>
              <a:rPr lang="sv-SE" dirty="0"/>
              <a:t> av en by eller </a:t>
            </a:r>
            <a:r>
              <a:rPr lang="sv-SE" dirty="0" err="1"/>
              <a:t>bydel</a:t>
            </a:r>
            <a:r>
              <a:rPr lang="sv-SE" dirty="0"/>
              <a:t> </a:t>
            </a:r>
            <a:r>
              <a:rPr lang="sv-SE" dirty="0" err="1"/>
              <a:t>fra</a:t>
            </a:r>
            <a:r>
              <a:rPr lang="sv-SE" dirty="0"/>
              <a:t> starten av i </a:t>
            </a:r>
            <a:r>
              <a:rPr lang="sv-SE" dirty="0" err="1"/>
              <a:t>planleggingen</a:t>
            </a:r>
            <a:r>
              <a:rPr lang="sv-SE" dirty="0"/>
              <a:t> av en smart by vil </a:t>
            </a:r>
            <a:r>
              <a:rPr lang="sv-SE" dirty="0" err="1"/>
              <a:t>være</a:t>
            </a:r>
            <a:r>
              <a:rPr lang="sv-SE" dirty="0"/>
              <a:t> </a:t>
            </a:r>
            <a:r>
              <a:rPr lang="sv-SE" dirty="0" err="1"/>
              <a:t>essensielt</a:t>
            </a:r>
            <a:r>
              <a:rPr lang="sv-SE" dirty="0"/>
              <a:t> for å </a:t>
            </a:r>
            <a:r>
              <a:rPr lang="sv-SE" dirty="0" err="1"/>
              <a:t>unngå</a:t>
            </a:r>
            <a:r>
              <a:rPr lang="sv-SE" dirty="0"/>
              <a:t> </a:t>
            </a:r>
            <a:r>
              <a:rPr lang="sv-SE" dirty="0" err="1"/>
              <a:t>unødvendige</a:t>
            </a:r>
            <a:r>
              <a:rPr lang="sv-SE" dirty="0"/>
              <a:t> </a:t>
            </a:r>
            <a:r>
              <a:rPr lang="sv-SE" dirty="0" err="1"/>
              <a:t>og</a:t>
            </a:r>
            <a:r>
              <a:rPr lang="sv-SE" dirty="0"/>
              <a:t> dyre </a:t>
            </a:r>
            <a:r>
              <a:rPr lang="sv-SE" dirty="0" err="1"/>
              <a:t>tilpasninger</a:t>
            </a:r>
            <a:r>
              <a:rPr lang="sv-SE" dirty="0"/>
              <a:t> i ettertid.”</a:t>
            </a:r>
          </a:p>
        </p:txBody>
      </p:sp>
    </p:spTree>
    <p:extLst>
      <p:ext uri="{BB962C8B-B14F-4D97-AF65-F5344CB8AC3E}">
        <p14:creationId xmlns:p14="http://schemas.microsoft.com/office/powerpoint/2010/main" val="2030980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text, bord&#10;&#10;Beskrivning genererad med mycket hög exakthet">
            <a:extLst>
              <a:ext uri="{FF2B5EF4-FFF2-40B4-BE49-F238E27FC236}">
                <a16:creationId xmlns:a16="http://schemas.microsoft.com/office/drawing/2014/main" id="{57CCBFCC-7E9E-4C66-96BA-9B0430CD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384" y="-1024"/>
            <a:ext cx="3847233" cy="51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40FF3A-15D4-8B4E-A52C-C53357721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1261917" cy="699404"/>
          </a:xfrm>
        </p:spPr>
        <p:txBody>
          <a:bodyPr/>
          <a:lstStyle/>
          <a:p>
            <a:r>
              <a:rPr lang="sv-SE" dirty="0"/>
              <a:t>Lo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F14DDA0-D416-D148-AE1D-9257BB870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335707"/>
            <a:ext cx="4830536" cy="44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0BBC784-52D8-B24A-BA75-076E01ACC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113" y="-9860"/>
            <a:ext cx="2897316" cy="51533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19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En bild som visar skärmbild&#10;&#10;Beskrivning genererad med mycket hög exakthet">
            <a:extLst>
              <a:ext uri="{FF2B5EF4-FFF2-40B4-BE49-F238E27FC236}">
                <a16:creationId xmlns:a16="http://schemas.microsoft.com/office/drawing/2014/main" id="{750A6DD6-E486-4B0C-A374-B93A2932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28" y="169217"/>
            <a:ext cx="6977742" cy="480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skärmbild&#10;&#10;Beskrivning genererad med mycket hög exakthet">
            <a:extLst>
              <a:ext uri="{FF2B5EF4-FFF2-40B4-BE49-F238E27FC236}">
                <a16:creationId xmlns:a16="http://schemas.microsoft.com/office/drawing/2014/main" id="{F8E0BFC9-EF58-4332-91DE-50C7389DD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29" y="183891"/>
            <a:ext cx="6977742" cy="47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>
            <a:extLst>
              <a:ext uri="{FF2B5EF4-FFF2-40B4-BE49-F238E27FC236}">
                <a16:creationId xmlns:a16="http://schemas.microsoft.com/office/drawing/2014/main" id="{EF53311B-87C0-4A54-B60C-09CD9F5B7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85" y="179921"/>
            <a:ext cx="6988628" cy="4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DE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71CEB65-B358-E448-8664-48D88BDFFC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4960" y="1984429"/>
            <a:ext cx="6816345" cy="2448272"/>
          </a:xfrm>
        </p:spPr>
        <p:txBody>
          <a:bodyPr/>
          <a:lstStyle/>
          <a:p>
            <a:r>
              <a:rPr lang="sv-SE" dirty="0"/>
              <a:t>Att utvärdera möjligheter och begräsningar i ett koncept!</a:t>
            </a:r>
          </a:p>
        </p:txBody>
      </p:sp>
    </p:spTree>
    <p:extLst>
      <p:ext uri="{BB962C8B-B14F-4D97-AF65-F5344CB8AC3E}">
        <p14:creationId xmlns:p14="http://schemas.microsoft.com/office/powerpoint/2010/main" val="17608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893A348-A401-014C-9D07-06CA0D90B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/>
          <a:stretch/>
        </p:blipFill>
        <p:spPr>
          <a:xfrm>
            <a:off x="1333500" y="403596"/>
            <a:ext cx="6477000" cy="425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8C1DB66-B8BC-A045-8190-52BCF54F1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952" y="1707744"/>
            <a:ext cx="5832648" cy="2160240"/>
          </a:xfrm>
        </p:spPr>
        <p:txBody>
          <a:bodyPr>
            <a:normAutofit/>
          </a:bodyPr>
          <a:lstStyle/>
          <a:p>
            <a:r>
              <a:rPr lang="sv-SE" sz="4500" dirty="0"/>
              <a:t>Vem kan jobba med </a:t>
            </a:r>
            <a:r>
              <a:rPr lang="sv-SE" sz="4500" dirty="0" err="1"/>
              <a:t>personas</a:t>
            </a:r>
            <a:r>
              <a:rPr lang="sv-SE" sz="4500" dirty="0"/>
              <a:t>?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5424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06551D9-E6F6-AE43-B029-A676B734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" b="8455"/>
          <a:stretch/>
        </p:blipFill>
        <p:spPr>
          <a:xfrm>
            <a:off x="2106385" y="0"/>
            <a:ext cx="5388429" cy="48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6769BA5-64C3-6B45-B1B5-ABE755947A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Design för alla</a:t>
            </a:r>
          </a:p>
        </p:txBody>
      </p:sp>
    </p:spTree>
    <p:extLst>
      <p:ext uri="{BB962C8B-B14F-4D97-AF65-F5344CB8AC3E}">
        <p14:creationId xmlns:p14="http://schemas.microsoft.com/office/powerpoint/2010/main" val="3220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366439BC-DCC2-F848-92DC-4022FB3F3D74}"/>
              </a:ext>
            </a:extLst>
          </p:cNvPr>
          <p:cNvSpPr txBox="1"/>
          <p:nvPr/>
        </p:nvSpPr>
        <p:spPr>
          <a:xfrm>
            <a:off x="3275856" y="1879252"/>
            <a:ext cx="4109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 err="1"/>
              <a:t>Inspire</a:t>
            </a:r>
            <a:r>
              <a:rPr lang="sv-SE" sz="4800" b="1" dirty="0"/>
              <a:t>!</a:t>
            </a:r>
          </a:p>
          <a:p>
            <a:br>
              <a:rPr lang="sv-SE" dirty="0"/>
            </a:b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67D49BE-E38C-1940-8146-B055E3DEF8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sz="5500" dirty="0">
                <a:latin typeface="Century Gothic"/>
              </a:rPr>
              <a:t>Vad innebär en kognitiv </a:t>
            </a:r>
            <a:r>
              <a:rPr lang="sv-SE" sz="5500" dirty="0" err="1">
                <a:latin typeface="Century Gothic"/>
              </a:rPr>
              <a:t>nedsätnning</a:t>
            </a:r>
            <a:r>
              <a:rPr lang="sv-SE" sz="5500" dirty="0">
                <a:latin typeface="Century Gothic"/>
              </a:rPr>
              <a:t>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80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74F736-2D53-1F41-A8C7-64B59F9D2D5E}"/>
              </a:ext>
            </a:extLst>
          </p:cNvPr>
          <p:cNvSpPr txBox="1">
            <a:spLocks/>
          </p:cNvSpPr>
          <p:nvPr/>
        </p:nvSpPr>
        <p:spPr>
          <a:xfrm>
            <a:off x="1564230" y="2571750"/>
            <a:ext cx="3408219" cy="699404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v-SE" b="0" dirty="0">
                <a:solidFill>
                  <a:schemeClr val="tx1"/>
                </a:solidFill>
              </a:rPr>
              <a:t>Övning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B41B627-B2B2-B34A-980F-9071359F6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3" r="21774" b="54616"/>
          <a:stretch/>
        </p:blipFill>
        <p:spPr>
          <a:xfrm>
            <a:off x="3268340" y="321575"/>
            <a:ext cx="2863836" cy="3058653"/>
          </a:xfrm>
          <a:prstGeom prst="rect">
            <a:avLst/>
          </a:prstGeom>
        </p:spPr>
      </p:pic>
      <p:sp>
        <p:nvSpPr>
          <p:cNvPr id="3" name="Frihandsfigur 2">
            <a:extLst>
              <a:ext uri="{FF2B5EF4-FFF2-40B4-BE49-F238E27FC236}">
                <a16:creationId xmlns:a16="http://schemas.microsoft.com/office/drawing/2014/main" id="{FBFC2DAD-EFC9-FB49-96D8-0A5203A4AFF5}"/>
              </a:ext>
            </a:extLst>
          </p:cNvPr>
          <p:cNvSpPr/>
          <p:nvPr/>
        </p:nvSpPr>
        <p:spPr>
          <a:xfrm>
            <a:off x="4286945" y="2765025"/>
            <a:ext cx="635423" cy="1929809"/>
          </a:xfrm>
          <a:custGeom>
            <a:avLst/>
            <a:gdLst>
              <a:gd name="connsiteX0" fmla="*/ 172019 w 635423"/>
              <a:gd name="connsiteY0" fmla="*/ 0 h 1929809"/>
              <a:gd name="connsiteX1" fmla="*/ 25062 w 635423"/>
              <a:gd name="connsiteY1" fmla="*/ 1828800 h 1929809"/>
              <a:gd name="connsiteX2" fmla="*/ 629219 w 635423"/>
              <a:gd name="connsiteY2" fmla="*/ 1665515 h 1929809"/>
              <a:gd name="connsiteX3" fmla="*/ 286319 w 635423"/>
              <a:gd name="connsiteY3" fmla="*/ 1436915 h 192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423" h="1929809">
                <a:moveTo>
                  <a:pt x="172019" y="0"/>
                </a:moveTo>
                <a:cubicBezTo>
                  <a:pt x="60440" y="775607"/>
                  <a:pt x="-51138" y="1551214"/>
                  <a:pt x="25062" y="1828800"/>
                </a:cubicBezTo>
                <a:cubicBezTo>
                  <a:pt x="101262" y="2106386"/>
                  <a:pt x="585676" y="1730829"/>
                  <a:pt x="629219" y="1665515"/>
                </a:cubicBezTo>
                <a:cubicBezTo>
                  <a:pt x="672762" y="1600201"/>
                  <a:pt x="479540" y="1518558"/>
                  <a:pt x="286319" y="143691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25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74F736-2D53-1F41-A8C7-64B59F9D2D5E}"/>
              </a:ext>
            </a:extLst>
          </p:cNvPr>
          <p:cNvSpPr txBox="1">
            <a:spLocks/>
          </p:cNvSpPr>
          <p:nvPr/>
        </p:nvSpPr>
        <p:spPr>
          <a:xfrm>
            <a:off x="971355" y="826433"/>
            <a:ext cx="5547978" cy="3058653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b="0" dirty="0">
                <a:solidFill>
                  <a:schemeClr val="tx1"/>
                </a:solidFill>
              </a:rPr>
              <a:t>Förberedelser</a:t>
            </a:r>
          </a:p>
          <a:p>
            <a:endParaRPr lang="sv-SE" b="0" dirty="0">
              <a:solidFill>
                <a:schemeClr val="tx1"/>
              </a:solidFill>
            </a:endParaRPr>
          </a:p>
          <a:p>
            <a:r>
              <a:rPr lang="sv-SE" sz="2400" b="0" dirty="0">
                <a:solidFill>
                  <a:schemeClr val="tx1"/>
                </a:solidFill>
                <a:latin typeface="Century Gothic"/>
              </a:rPr>
              <a:t>Lägg in detta mobilnummer i din mobil: </a:t>
            </a:r>
            <a:r>
              <a:rPr lang="sv-SE" sz="2400" b="0" dirty="0" err="1">
                <a:solidFill>
                  <a:schemeClr val="tx1"/>
                </a:solidFill>
                <a:latin typeface="Century Gothic"/>
              </a:rPr>
              <a:t>xxxx</a:t>
            </a:r>
            <a:endParaRPr lang="sv-SE" b="0" dirty="0">
              <a:solidFill>
                <a:schemeClr val="tx1"/>
              </a:solidFill>
              <a:latin typeface="Century Gothic"/>
            </a:endParaRPr>
          </a:p>
          <a:p>
            <a:endParaRPr lang="sv-SE" sz="2400" b="0" dirty="0">
              <a:solidFill>
                <a:schemeClr val="tx1"/>
              </a:solidFill>
            </a:endParaRPr>
          </a:p>
          <a:p>
            <a:endParaRPr lang="sv-SE" b="0" dirty="0">
              <a:solidFill>
                <a:schemeClr val="tx1"/>
              </a:solidFill>
            </a:endParaRPr>
          </a:p>
          <a:p>
            <a:endParaRPr lang="sv-SE" b="0" dirty="0">
              <a:solidFill>
                <a:schemeClr val="tx1"/>
              </a:solidFill>
            </a:endParaRPr>
          </a:p>
          <a:p>
            <a:endParaRPr lang="sv-SE" b="0" dirty="0">
              <a:solidFill>
                <a:schemeClr val="tx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B41B627-B2B2-B34A-980F-9071359F6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3" r="21774" b="54616"/>
          <a:stretch/>
        </p:blipFill>
        <p:spPr>
          <a:xfrm>
            <a:off x="5952274" y="-237225"/>
            <a:ext cx="2863836" cy="3058653"/>
          </a:xfrm>
          <a:prstGeom prst="rect">
            <a:avLst/>
          </a:prstGeom>
        </p:spPr>
      </p:pic>
      <p:sp>
        <p:nvSpPr>
          <p:cNvPr id="5" name="Frihandsfigur 4">
            <a:extLst>
              <a:ext uri="{FF2B5EF4-FFF2-40B4-BE49-F238E27FC236}">
                <a16:creationId xmlns:a16="http://schemas.microsoft.com/office/drawing/2014/main" id="{79E1A47D-0C8A-A24D-A3F1-BA3945AD1EF9}"/>
              </a:ext>
            </a:extLst>
          </p:cNvPr>
          <p:cNvSpPr/>
          <p:nvPr/>
        </p:nvSpPr>
        <p:spPr>
          <a:xfrm>
            <a:off x="6983311" y="2177197"/>
            <a:ext cx="635423" cy="1929809"/>
          </a:xfrm>
          <a:custGeom>
            <a:avLst/>
            <a:gdLst>
              <a:gd name="connsiteX0" fmla="*/ 172019 w 635423"/>
              <a:gd name="connsiteY0" fmla="*/ 0 h 1929809"/>
              <a:gd name="connsiteX1" fmla="*/ 25062 w 635423"/>
              <a:gd name="connsiteY1" fmla="*/ 1828800 h 1929809"/>
              <a:gd name="connsiteX2" fmla="*/ 629219 w 635423"/>
              <a:gd name="connsiteY2" fmla="*/ 1665515 h 1929809"/>
              <a:gd name="connsiteX3" fmla="*/ 286319 w 635423"/>
              <a:gd name="connsiteY3" fmla="*/ 1436915 h 192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423" h="1929809">
                <a:moveTo>
                  <a:pt x="172019" y="0"/>
                </a:moveTo>
                <a:cubicBezTo>
                  <a:pt x="60440" y="775607"/>
                  <a:pt x="-51138" y="1551214"/>
                  <a:pt x="25062" y="1828800"/>
                </a:cubicBezTo>
                <a:cubicBezTo>
                  <a:pt x="101262" y="2106386"/>
                  <a:pt x="585676" y="1730829"/>
                  <a:pt x="629219" y="1665515"/>
                </a:cubicBezTo>
                <a:cubicBezTo>
                  <a:pt x="672762" y="1600201"/>
                  <a:pt x="479540" y="1518558"/>
                  <a:pt x="286319" y="143691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74F736-2D53-1F41-A8C7-64B59F9D2D5E}"/>
              </a:ext>
            </a:extLst>
          </p:cNvPr>
          <p:cNvSpPr txBox="1">
            <a:spLocks/>
          </p:cNvSpPr>
          <p:nvPr/>
        </p:nvSpPr>
        <p:spPr>
          <a:xfrm>
            <a:off x="971355" y="826433"/>
            <a:ext cx="5547978" cy="3058653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sv-SE" b="0" dirty="0">
                <a:solidFill>
                  <a:schemeClr val="tx1"/>
                </a:solidFill>
              </a:rPr>
              <a:t>I grupper om 2 – 3</a:t>
            </a:r>
          </a:p>
          <a:p>
            <a:endParaRPr lang="sv-SE" b="0" dirty="0">
              <a:solidFill>
                <a:schemeClr val="tx1"/>
              </a:solidFill>
            </a:endParaRPr>
          </a:p>
          <a:p>
            <a:r>
              <a:rPr lang="sv-SE" sz="2400" b="0" dirty="0">
                <a:solidFill>
                  <a:schemeClr val="tx1"/>
                </a:solidFill>
              </a:rPr>
              <a:t>Håll en ballong i luften samtidigt som du: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0" dirty="0">
                <a:solidFill>
                  <a:schemeClr val="tx1"/>
                </a:solidFill>
              </a:rPr>
              <a:t>Tar ett foto (på vad som helst)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0" dirty="0">
                <a:solidFill>
                  <a:schemeClr val="tx1"/>
                </a:solidFill>
              </a:rPr>
              <a:t>Skicka fotot och ett kort meddelande till mig</a:t>
            </a:r>
          </a:p>
          <a:p>
            <a:endParaRPr lang="sv-SE" sz="2400" b="0" dirty="0">
              <a:solidFill>
                <a:schemeClr val="tx1"/>
              </a:solidFill>
            </a:endParaRPr>
          </a:p>
          <a:p>
            <a:endParaRPr lang="sv-SE" b="0" dirty="0">
              <a:solidFill>
                <a:schemeClr val="tx1"/>
              </a:solidFill>
            </a:endParaRPr>
          </a:p>
          <a:p>
            <a:endParaRPr lang="sv-SE" b="0" dirty="0">
              <a:solidFill>
                <a:schemeClr val="tx1"/>
              </a:solidFill>
            </a:endParaRPr>
          </a:p>
          <a:p>
            <a:endParaRPr lang="sv-SE" b="0" dirty="0">
              <a:solidFill>
                <a:schemeClr val="tx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B41B627-B2B2-B34A-980F-9071359F6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3" r="21774" b="54616"/>
          <a:stretch/>
        </p:blipFill>
        <p:spPr>
          <a:xfrm>
            <a:off x="5952274" y="-237225"/>
            <a:ext cx="2863836" cy="3058653"/>
          </a:xfrm>
          <a:prstGeom prst="rect">
            <a:avLst/>
          </a:prstGeom>
        </p:spPr>
      </p:pic>
      <p:sp>
        <p:nvSpPr>
          <p:cNvPr id="5" name="Frihandsfigur 4">
            <a:extLst>
              <a:ext uri="{FF2B5EF4-FFF2-40B4-BE49-F238E27FC236}">
                <a16:creationId xmlns:a16="http://schemas.microsoft.com/office/drawing/2014/main" id="{EC48453B-C03B-A642-BA92-0AADE0936557}"/>
              </a:ext>
            </a:extLst>
          </p:cNvPr>
          <p:cNvSpPr/>
          <p:nvPr/>
        </p:nvSpPr>
        <p:spPr>
          <a:xfrm>
            <a:off x="6999640" y="2128211"/>
            <a:ext cx="635423" cy="1929809"/>
          </a:xfrm>
          <a:custGeom>
            <a:avLst/>
            <a:gdLst>
              <a:gd name="connsiteX0" fmla="*/ 172019 w 635423"/>
              <a:gd name="connsiteY0" fmla="*/ 0 h 1929809"/>
              <a:gd name="connsiteX1" fmla="*/ 25062 w 635423"/>
              <a:gd name="connsiteY1" fmla="*/ 1828800 h 1929809"/>
              <a:gd name="connsiteX2" fmla="*/ 629219 w 635423"/>
              <a:gd name="connsiteY2" fmla="*/ 1665515 h 1929809"/>
              <a:gd name="connsiteX3" fmla="*/ 286319 w 635423"/>
              <a:gd name="connsiteY3" fmla="*/ 1436915 h 192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423" h="1929809">
                <a:moveTo>
                  <a:pt x="172019" y="0"/>
                </a:moveTo>
                <a:cubicBezTo>
                  <a:pt x="60440" y="775607"/>
                  <a:pt x="-51138" y="1551214"/>
                  <a:pt x="25062" y="1828800"/>
                </a:cubicBezTo>
                <a:cubicBezTo>
                  <a:pt x="101262" y="2106386"/>
                  <a:pt x="585676" y="1730829"/>
                  <a:pt x="629219" y="1665515"/>
                </a:cubicBezTo>
                <a:cubicBezTo>
                  <a:pt x="672762" y="1600201"/>
                  <a:pt x="479540" y="1518558"/>
                  <a:pt x="286319" y="143691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28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8C1DB66-B8BC-A045-8190-52BCF54F1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952" y="1707744"/>
            <a:ext cx="5832648" cy="2160240"/>
          </a:xfrm>
        </p:spPr>
        <p:txBody>
          <a:bodyPr>
            <a:normAutofit/>
          </a:bodyPr>
          <a:lstStyle/>
          <a:p>
            <a:r>
              <a:rPr lang="sv-SE" sz="4500" dirty="0"/>
              <a:t>Berätta om hur det gick att utföra uppgiften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4381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CCC99D9-3F0C-F843-8A81-5D10907F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60" y="1499848"/>
            <a:ext cx="2520280" cy="18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0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609C47A-24D5-144B-9582-B6C05BD7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0" y="771550"/>
            <a:ext cx="8172400" cy="328109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C2B9785-AC28-2843-82D5-647F1F9F4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0" y="771550"/>
            <a:ext cx="8172400" cy="32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8C1DB66-B8BC-A045-8190-52BCF54F1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952" y="1707744"/>
            <a:ext cx="5832648" cy="2160240"/>
          </a:xfrm>
        </p:spPr>
        <p:txBody>
          <a:bodyPr>
            <a:normAutofit/>
          </a:bodyPr>
          <a:lstStyle/>
          <a:p>
            <a:r>
              <a:rPr lang="sv-SE" sz="4500" dirty="0"/>
              <a:t>Vill du lära dig mer om tillgänglighet?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40419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kärmbild&#10;&#10;Beskrivning genererad med mycket hög exakthet">
            <a:extLst>
              <a:ext uri="{FF2B5EF4-FFF2-40B4-BE49-F238E27FC236}">
                <a16:creationId xmlns:a16="http://schemas.microsoft.com/office/drawing/2014/main" id="{95980DFD-DC7C-4C0D-A181-46C90510F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1" y="215072"/>
            <a:ext cx="7935175" cy="52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2">
            <a:extLst>
              <a:ext uri="{FF2B5EF4-FFF2-40B4-BE49-F238E27FC236}">
                <a16:creationId xmlns:a16="http://schemas.microsoft.com/office/drawing/2014/main" id="{98153E20-156D-024E-B5BC-0648E4C5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859782"/>
            <a:ext cx="4608512" cy="502325"/>
          </a:xfrm>
        </p:spPr>
        <p:txBody>
          <a:bodyPr/>
          <a:lstStyle/>
          <a:p>
            <a:r>
              <a:rPr lang="sv-SE" b="0" dirty="0"/>
              <a:t>Design </a:t>
            </a:r>
            <a:r>
              <a:rPr lang="sv-SE" dirty="0"/>
              <a:t>is</a:t>
            </a:r>
            <a:r>
              <a:rPr lang="sv-SE" b="0" dirty="0"/>
              <a:t> for all</a:t>
            </a:r>
            <a:br>
              <a:rPr lang="sv-SE" dirty="0"/>
            </a:br>
            <a:endParaRPr lang="sv-SE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B0475A8-DEFD-9847-BFF8-B2D7BFB1C0C4}"/>
              </a:ext>
            </a:extLst>
          </p:cNvPr>
          <p:cNvSpPr txBox="1">
            <a:spLocks/>
          </p:cNvSpPr>
          <p:nvPr/>
        </p:nvSpPr>
        <p:spPr>
          <a:xfrm>
            <a:off x="467544" y="2355726"/>
            <a:ext cx="4464496" cy="93610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3600" b="1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  <a:p>
            <a:endParaRPr lang="sv-SE" err="1"/>
          </a:p>
        </p:txBody>
      </p:sp>
    </p:spTree>
    <p:extLst>
      <p:ext uri="{BB962C8B-B14F-4D97-AF65-F5344CB8AC3E}">
        <p14:creationId xmlns:p14="http://schemas.microsoft.com/office/powerpoint/2010/main" val="153130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85D78057-3BC8-7346-A4F5-CA1CD0DE4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0" y="1563638"/>
            <a:ext cx="184150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F77AFEA-6B2B-8C4D-93B1-A966ADBA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12" y="498583"/>
            <a:ext cx="38989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3AE8096-D97C-F240-BB4F-409DC27B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53" y="2263883"/>
            <a:ext cx="15494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EDBD413-A629-AB49-9C8B-7C5F8A7E040D}"/>
              </a:ext>
            </a:extLst>
          </p:cNvPr>
          <p:cNvSpPr txBox="1"/>
          <p:nvPr/>
        </p:nvSpPr>
        <p:spPr>
          <a:xfrm>
            <a:off x="255136" y="428033"/>
            <a:ext cx="30011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3200" b="1" dirty="0"/>
              <a:t>Design for </a:t>
            </a:r>
            <a:r>
              <a:rPr lang="en" sz="3200" b="1" dirty="0" err="1"/>
              <a:t>alle</a:t>
            </a:r>
            <a:endParaRPr lang="en" sz="3200" b="1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2585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75FF8CF-805C-5442-9A23-374EDAF1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7" y="-331697"/>
            <a:ext cx="9187408" cy="551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77390"/>
      </p:ext>
    </p:extLst>
  </p:cSld>
  <p:clrMapOvr>
    <a:masterClrMapping/>
  </p:clrMapOvr>
</p:sld>
</file>

<file path=ppt/theme/theme1.xml><?xml version="1.0" encoding="utf-8"?>
<a:theme xmlns:a="http://schemas.openxmlformats.org/drawingml/2006/main" name="Förmågor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7FCB902F-D223-BE47-98F9-CFF0E9730819}"/>
    </a:ext>
  </a:extLst>
</a:theme>
</file>

<file path=ppt/theme/theme10.xml><?xml version="1.0" encoding="utf-8"?>
<a:theme xmlns:a="http://schemas.openxmlformats.org/drawingml/2006/main" name="Citat svar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F4650997-AA35-4244-AE60-04C6B64B8CE6}"/>
    </a:ext>
  </a:extLst>
</a:theme>
</file>

<file path=ppt/theme/theme11.xml><?xml version="1.0" encoding="utf-8"?>
<a:theme xmlns:a="http://schemas.openxmlformats.org/drawingml/2006/main" name="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7FCB902F-D223-BE47-98F9-CFF0E9730819}"/>
    </a:ext>
  </a:extLst>
</a:theme>
</file>

<file path=ppt/theme/theme12.xml><?xml version="1.0" encoding="utf-8"?>
<a:theme xmlns:a="http://schemas.openxmlformats.org/drawingml/2006/main" name="Process blå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26AAF07F-CA61-D043-B67D-FDD06C97A3B2}"/>
    </a:ext>
  </a:extLst>
</a:theme>
</file>

<file path=ppt/theme/theme13.xml><?xml version="1.0" encoding="utf-8"?>
<a:theme xmlns:a="http://schemas.openxmlformats.org/drawingml/2006/main" name="1_Rutor grön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2417ED64-3D32-5242-862D-C37D50E05963}"/>
    </a:ext>
  </a:extLst>
</a:theme>
</file>

<file path=ppt/theme/theme14.xml><?xml version="1.0" encoding="utf-8"?>
<a:theme xmlns:a="http://schemas.openxmlformats.org/drawingml/2006/main" name="Rutor grön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49E228EC-5053-F74A-94DD-B32A010E2470}"/>
    </a:ext>
  </a:extLst>
</a:theme>
</file>

<file path=ppt/theme/theme15.xml><?xml version="1.0" encoding="utf-8"?>
<a:theme xmlns:a="http://schemas.openxmlformats.org/drawingml/2006/main" name="Rutor gul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B6DFE8AD-04CA-1D40-86FF-5906091A3CEC}"/>
    </a:ext>
  </a:extLst>
</a:theme>
</file>

<file path=ppt/theme/theme16.xml><?xml version="1.0" encoding="utf-8"?>
<a:theme xmlns:a="http://schemas.openxmlformats.org/drawingml/2006/main" name="Process rosa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4B2CA58A-4254-3740-B036-1AF61E2D13C7}"/>
    </a:ext>
  </a:extLst>
</a:theme>
</file>

<file path=ppt/theme/theme17.xml><?xml version="1.0" encoding="utf-8"?>
<a:theme xmlns:a="http://schemas.openxmlformats.org/drawingml/2006/main" name="2_Process grön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4B2CA58A-4254-3740-B036-1AF61E2D13C7}"/>
    </a:ext>
  </a:extLst>
</a:theme>
</file>

<file path=ppt/theme/theme18.xml><?xml version="1.0" encoding="utf-8"?>
<a:theme xmlns:a="http://schemas.openxmlformats.org/drawingml/2006/main" name="1_Process rosa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A6FC4140-5C42-7044-B012-DBBFDBEE5F11}"/>
    </a:ext>
  </a:extLst>
</a:theme>
</file>

<file path=ppt/theme/theme19.xml><?xml version="1.0" encoding="utf-8"?>
<a:theme xmlns:a="http://schemas.openxmlformats.org/drawingml/2006/main" name="Använd undvi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E9992499-61FF-0043-BFFD-DF79693D7D4F}"/>
    </a:ext>
  </a:extLst>
</a:theme>
</file>

<file path=ppt/theme/theme2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ACC58707-2A72-3448-9735-5622410934EE}"/>
    </a:ext>
  </a:extLst>
</a:theme>
</file>

<file path=ppt/theme/theme20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5B707712-97F0-5F40-ADF7-AEFFCE592B26}"/>
    </a:ext>
  </a:extLst>
</a:theme>
</file>

<file path=ppt/theme/theme21.xml><?xml version="1.0" encoding="utf-8"?>
<a:theme xmlns:a="http://schemas.openxmlformats.org/drawingml/2006/main" name="Nologo_only_fullscreenimages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AFAF45F6-2DDD-FA40-BD72-ADBE6ADEC355}"/>
    </a:ext>
  </a:extLst>
</a:theme>
</file>

<file path=ppt/theme/theme22.xml><?xml version="1.0" encoding="utf-8"?>
<a:theme xmlns:a="http://schemas.openxmlformats.org/drawingml/2006/main" name="Pratbubbla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39D7D150-10D3-BE45-8A83-FA21520B5CDA}"/>
    </a:ext>
  </a:extLst>
</a:theme>
</file>

<file path=ppt/theme/theme23.xml><?xml version="1.0" encoding="utf-8"?>
<a:theme xmlns:a="http://schemas.openxmlformats.org/drawingml/2006/main" name="Pratbubbla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6521E0E6-1F44-E342-BC86-3E1B61AD9273}"/>
    </a:ext>
  </a:extLst>
</a:theme>
</file>

<file path=ppt/theme/theme24.xml><?xml version="1.0" encoding="utf-8"?>
<a:theme xmlns:a="http://schemas.openxmlformats.org/drawingml/2006/main" name="Pratbubbla 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07C42ED9-53B1-C54E-8438-5CD7265BC5A9}"/>
    </a:ext>
  </a:extLst>
</a:theme>
</file>

<file path=ppt/theme/theme25.xml><?xml version="1.0" encoding="utf-8"?>
<a:theme xmlns:a="http://schemas.openxmlformats.org/drawingml/2006/main" name="Pratbubbla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6FD590B2-6A52-5D48-86D0-02AD1C19867A}"/>
    </a:ext>
  </a:extLst>
</a:theme>
</file>

<file path=ppt/theme/theme26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7722451D-026D-1F46-988E-EE0C5C6F0A12}"/>
    </a:ext>
  </a:extLst>
</a:theme>
</file>

<file path=ppt/theme/theme27.xml><?xml version="1.0" encoding="utf-8"?>
<a:theme xmlns:a="http://schemas.openxmlformats.org/drawingml/2006/main" name="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FE8E4B98-C873-A445-B534-F907970A5E68}"/>
    </a:ext>
  </a:extLst>
</a:theme>
</file>

<file path=ppt/theme/theme28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2784E08F-C9BD-A64A-96F6-7B030E8583A1}"/>
    </a:ext>
  </a:extLst>
</a:theme>
</file>

<file path=ppt/theme/theme2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D5881FC9-38D9-D543-868D-E579F183A4F0}"/>
    </a:ext>
  </a:extLst>
</a:theme>
</file>

<file path=ppt/theme/theme3.xml><?xml version="1.0" encoding="utf-8"?>
<a:theme xmlns:a="http://schemas.openxmlformats.org/drawingml/2006/main" name="2_Svart pratbubbla 1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5A8D5310-EF31-6E44-AF08-54E7A7B8D5E5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vart pratbubbla 2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865167C8-756C-A34C-BDCC-21A4037718D8}"/>
    </a:ext>
  </a:extLst>
</a:theme>
</file>

<file path=ppt/theme/theme5.xml><?xml version="1.0" encoding="utf-8"?>
<a:theme xmlns:a="http://schemas.openxmlformats.org/drawingml/2006/main" name="Svart tankebubbla 1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076A1E37-303D-334C-BF41-86129D6B0196}"/>
    </a:ext>
  </a:extLst>
</a:theme>
</file>

<file path=ppt/theme/theme6.xml><?xml version="1.0" encoding="utf-8"?>
<a:theme xmlns:a="http://schemas.openxmlformats.org/drawingml/2006/main" name="Avsnittstart 1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8935BCBC-637B-B34C-8799-7C6EECE00407}"/>
    </a:ext>
  </a:extLst>
</a:theme>
</file>

<file path=ppt/theme/theme7.xml><?xml version="1.0" encoding="utf-8"?>
<a:theme xmlns:a="http://schemas.openxmlformats.org/drawingml/2006/main" name="Citat 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3CE2FE9A-8078-1542-948E-7DABFAF959D9}"/>
    </a:ext>
  </a:extLst>
</a:theme>
</file>

<file path=ppt/theme/theme8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C2F80A22-58B7-8446-BFED-A70DEB54F872}"/>
    </a:ext>
  </a:extLst>
</a:theme>
</file>

<file path=ppt/theme/theme9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E1E543DC-C3FE-C54E-9A75-B31A673C32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6448</TotalTime>
  <Words>859</Words>
  <Application>Microsoft Macintosh PowerPoint</Application>
  <PresentationFormat>Bildspel på skärmen (16:9)</PresentationFormat>
  <Paragraphs>264</Paragraphs>
  <Slides>79</Slides>
  <Notes>79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29</vt:i4>
      </vt:variant>
      <vt:variant>
        <vt:lpstr>Bildrubriker</vt:lpstr>
      </vt:variant>
      <vt:variant>
        <vt:i4>79</vt:i4>
      </vt:variant>
    </vt:vector>
  </HeadingPairs>
  <TitlesOfParts>
    <vt:vector size="111" baseType="lpstr">
      <vt:lpstr>Arial</vt:lpstr>
      <vt:lpstr>Calibri</vt:lpstr>
      <vt:lpstr>Century Gothic</vt:lpstr>
      <vt:lpstr>Förmågor</vt:lpstr>
      <vt:lpstr>Front Page</vt:lpstr>
      <vt:lpstr>2_Svart pratbubbla 1</vt:lpstr>
      <vt:lpstr>Svart pratbubbla 2</vt:lpstr>
      <vt:lpstr>Svart tankebubbla 1</vt:lpstr>
      <vt:lpstr>Avsnittstart 1</vt:lpstr>
      <vt:lpstr>Citat rosa</vt:lpstr>
      <vt:lpstr>Citat grön</vt:lpstr>
      <vt:lpstr>Citat gul</vt:lpstr>
      <vt:lpstr>Citat svart</vt:lpstr>
      <vt:lpstr>Citat blå</vt:lpstr>
      <vt:lpstr>Process blågrön</vt:lpstr>
      <vt:lpstr>1_Rutor grönrosa</vt:lpstr>
      <vt:lpstr>Rutor grönblå</vt:lpstr>
      <vt:lpstr>Rutor gulrosa</vt:lpstr>
      <vt:lpstr>Process rosagrön</vt:lpstr>
      <vt:lpstr>2_Process grönrosa</vt:lpstr>
      <vt:lpstr>1_Process rosagul</vt:lpstr>
      <vt:lpstr>Använd undvik</vt:lpstr>
      <vt:lpstr>Funka_logo</vt:lpstr>
      <vt:lpstr>Nologo_only_fullscreenimages</vt:lpstr>
      <vt:lpstr>Pratbubbla gul</vt:lpstr>
      <vt:lpstr>Pratbubbla blå</vt:lpstr>
      <vt:lpstr>Pratbubbla rosa</vt:lpstr>
      <vt:lpstr>Pratbubbla grön</vt:lpstr>
      <vt:lpstr>One Post It</vt:lpstr>
      <vt:lpstr>Two Post It</vt:lpstr>
      <vt:lpstr>Three Post It</vt:lpstr>
      <vt:lpstr>Last page</vt:lpstr>
      <vt:lpstr>Hvordan ivareta universell utforming i innbyggernes reise gjennom smarte byer?</vt:lpstr>
      <vt:lpstr>UX Design-teamet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Vi är alla människor. Där upphör likheterna.</vt:lpstr>
      <vt:lpstr>PowerPoint-presentation</vt:lpstr>
      <vt:lpstr>PowerPoint-presentation</vt:lpstr>
      <vt:lpstr>PowerPoint-presentation</vt:lpstr>
      <vt:lpstr>Hur många?</vt:lpstr>
      <vt:lpstr>Några ungefärliga siffror</vt:lpstr>
      <vt:lpstr>PowerPoint-presentation</vt:lpstr>
      <vt:lpstr>PowerPoint-presentation</vt:lpstr>
      <vt:lpstr>PowerPoint-presentation</vt:lpstr>
      <vt:lpstr>PowerPoint-presentation</vt:lpstr>
      <vt:lpstr>Funkas designprocess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 Involve the users!</vt:lpstr>
      <vt:lpstr>Vad testar vi?</vt:lpstr>
      <vt:lpstr>Hur testar Funka?</vt:lpstr>
      <vt:lpstr>Processen</vt:lpstr>
      <vt:lpstr>Test grupp</vt:lpstr>
      <vt:lpstr>PowerPoint-presentation</vt:lpstr>
      <vt:lpstr>Innan testet</vt:lpstr>
      <vt:lpstr>Utföra testet</vt:lpstr>
      <vt:lpstr>Analysera</vt:lpstr>
      <vt:lpstr>PowerPoint-presentation</vt:lpstr>
      <vt:lpstr>Exempel, eye-trackingtester</vt:lpstr>
      <vt:lpstr>Rubriker är viktiga för läsaren</vt:lpstr>
      <vt:lpstr>PowerPoint-presentation</vt:lpstr>
      <vt:lpstr>PowerPoint-presentation</vt:lpstr>
      <vt:lpstr>PowerPoint-presentation</vt:lpstr>
      <vt:lpstr>PowerPoint-presentation</vt:lpstr>
      <vt:lpstr>Personas</vt:lpstr>
      <vt:lpstr>Funkas peronas</vt:lpstr>
      <vt:lpstr>Funkas peronas</vt:lpstr>
      <vt:lpstr>PowerPoint-presentation</vt:lpstr>
      <vt:lpstr>PowerPoint-presentation</vt:lpstr>
      <vt:lpstr>PowerPoint-presentation</vt:lpstr>
      <vt:lpstr>PowerPoint-presentation</vt:lpstr>
      <vt:lpstr>Kim</vt:lpstr>
      <vt:lpstr>PowerPoint-presentation</vt:lpstr>
      <vt:lpstr>PowerPoint-presentation</vt:lpstr>
      <vt:lpstr>Gloria</vt:lpstr>
      <vt:lpstr>PowerPoint-presentation</vt:lpstr>
      <vt:lpstr>Bodil</vt:lpstr>
      <vt:lpstr>PowerPoint-presentation</vt:lpstr>
      <vt:lpstr>PowerPoint-presentation</vt:lpstr>
      <vt:lpstr>PowerPoint-presentation</vt:lpstr>
      <vt:lpstr>Lo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Design is for all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Accessible Design and UX</dc:title>
  <dc:subject/>
  <dc:creator>Frida Westholm</dc:creator>
  <cp:keywords/>
  <dc:description/>
  <cp:lastModifiedBy>Linus Ersson</cp:lastModifiedBy>
  <cp:revision>176</cp:revision>
  <cp:lastPrinted>2014-03-01T05:59:56Z</cp:lastPrinted>
  <dcterms:created xsi:type="dcterms:W3CDTF">2018-08-23T12:13:04Z</dcterms:created>
  <dcterms:modified xsi:type="dcterms:W3CDTF">2019-11-08T12:30:15Z</dcterms:modified>
  <cp:category/>
</cp:coreProperties>
</file>